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419" r:id="rId2"/>
    <p:sldId id="409" r:id="rId3"/>
    <p:sldId id="410" r:id="rId4"/>
    <p:sldId id="411" r:id="rId5"/>
    <p:sldId id="418" r:id="rId6"/>
    <p:sldId id="414" r:id="rId7"/>
    <p:sldId id="415" r:id="rId8"/>
    <p:sldId id="416" r:id="rId9"/>
    <p:sldId id="420" r:id="rId1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5250" autoAdjust="0"/>
  </p:normalViewPr>
  <p:slideViewPr>
    <p:cSldViewPr snapToGrid="0">
      <p:cViewPr varScale="1">
        <p:scale>
          <a:sx n="66" d="100"/>
          <a:sy n="66" d="100"/>
        </p:scale>
        <p:origin x="1230" y="66"/>
      </p:cViewPr>
      <p:guideLst/>
    </p:cSldViewPr>
  </p:slideViewPr>
  <p:notesTextViewPr>
    <p:cViewPr>
      <p:scale>
        <a:sx n="1" d="1"/>
        <a:sy n="1" d="1"/>
      </p:scale>
      <p:origin x="0" y="0"/>
    </p:cViewPr>
  </p:notesTextViewPr>
  <p:notesViewPr>
    <p:cSldViewPr snapToGrid="0">
      <p:cViewPr varScale="1">
        <p:scale>
          <a:sx n="54" d="100"/>
          <a:sy n="54"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32FE094-8109-42A4-BDA9-DBDFE3E4636F}" type="datetimeFigureOut">
              <a:rPr lang="en-US" smtClean="0"/>
              <a:t>8/5/2019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5A14439-19EC-4687-9B00-81B617059125}" type="slidenum">
              <a:rPr lang="en-US" smtClean="0"/>
              <a:t>‹#›</a:t>
            </a:fld>
            <a:endParaRPr lang="en-US"/>
          </a:p>
        </p:txBody>
      </p:sp>
    </p:spTree>
    <p:extLst>
      <p:ext uri="{BB962C8B-B14F-4D97-AF65-F5344CB8AC3E}">
        <p14:creationId xmlns:p14="http://schemas.microsoft.com/office/powerpoint/2010/main" val="419941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CF77E3-89AD-48DE-8B33-16B6FF9C65A3}" type="datetimeFigureOut">
              <a:rPr lang="en-US" smtClean="0"/>
              <a:t>8/5/2019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9A1F99-090F-4A8F-A4D4-7A05FE7DE1C3}" type="slidenum">
              <a:rPr lang="en-US" smtClean="0"/>
              <a:t>‹#›</a:t>
            </a:fld>
            <a:endParaRPr lang="en-US"/>
          </a:p>
        </p:txBody>
      </p:sp>
    </p:spTree>
    <p:extLst>
      <p:ext uri="{BB962C8B-B14F-4D97-AF65-F5344CB8AC3E}">
        <p14:creationId xmlns:p14="http://schemas.microsoft.com/office/powerpoint/2010/main" val="38343365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D6B79D-A167-4EEB-B7CA-2999BF3E74C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1DF4D74C-0B00-4BAB-A2EE-0D5E7FA6C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This is the third presentation in the 18-part series For CWB training.  </a:t>
            </a:r>
            <a:r>
              <a:rPr lang="en-US" sz="1200" kern="1200">
                <a:solidFill>
                  <a:schemeClr val="tx1"/>
                </a:solidFill>
                <a:effectLst/>
                <a:latin typeface="+mn-lt"/>
                <a:ea typeface="+mn-ea"/>
                <a:cs typeface="+mn-cs"/>
              </a:rPr>
              <a:t>The following slides cover bonus algorithm details and how bonuses are calculated.</a:t>
            </a:r>
          </a:p>
        </p:txBody>
      </p:sp>
      <p:sp>
        <p:nvSpPr>
          <p:cNvPr id="2" name="Slide Number Placeholder 1"/>
          <p:cNvSpPr>
            <a:spLocks noGrp="1"/>
          </p:cNvSpPr>
          <p:nvPr>
            <p:ph type="sldNum" sz="quarter" idx="10"/>
          </p:nvPr>
        </p:nvSpPr>
        <p:spPr/>
        <p:txBody>
          <a:bodyPr/>
          <a:lstStyle/>
          <a:p>
            <a:fld id="{6B9A1F99-090F-4A8F-A4D4-7A05FE7DE1C3}" type="slidenum">
              <a:rPr lang="en-US" smtClean="0"/>
              <a:t>1</a:t>
            </a:fld>
            <a:endParaRPr lang="en-US"/>
          </a:p>
        </p:txBody>
      </p:sp>
    </p:spTree>
    <p:extLst>
      <p:ext uri="{BB962C8B-B14F-4D97-AF65-F5344CB8AC3E}">
        <p14:creationId xmlns:p14="http://schemas.microsoft.com/office/powerpoint/2010/main" val="400508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524C0CE-F499-425A-93C2-3B7ABC9202C0}"/>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FF40BE8F-4CB6-4AD0-9DE2-45A97EC4AE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slide explains how the bonus algorithm links bonuses</a:t>
            </a:r>
            <a:r>
              <a:rPr lang="en-US" altLang="en-US" baseline="0" dirty="0" smtClean="0">
                <a:latin typeface="Arial" panose="020B0604020202020204" pitchFamily="34" charset="0"/>
              </a:rPr>
              <a:t> to performance ratings and pay band midpoints.</a:t>
            </a:r>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6B9A1F99-090F-4A8F-A4D4-7A05FE7DE1C3}" type="slidenum">
              <a:rPr lang="en-US" smtClean="0"/>
              <a:t>2</a:t>
            </a:fld>
            <a:endParaRPr lang="en-US"/>
          </a:p>
        </p:txBody>
      </p:sp>
    </p:spTree>
    <p:extLst>
      <p:ext uri="{BB962C8B-B14F-4D97-AF65-F5344CB8AC3E}">
        <p14:creationId xmlns:p14="http://schemas.microsoft.com/office/powerpoint/2010/main" val="277925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BBCB3B1-A423-44CD-8044-1CEE023B0F47}"/>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BD534F46-B2B4-4EE6-A03F-743D703BE7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latin typeface="Arial" panose="020B0604020202020204" pitchFamily="34" charset="0"/>
              </a:rPr>
              <a:t>Bonus Algorithm Basics</a:t>
            </a:r>
          </a:p>
          <a:p>
            <a:r>
              <a:rPr lang="en-US" altLang="en-US" dirty="0">
                <a:latin typeface="Arial" panose="020B0604020202020204" pitchFamily="34" charset="0"/>
              </a:rPr>
              <a:t>The chart above shows how work category, work level corresponds to pay band for GG series employees.  For example, an employee under “Professional work category” at the “Senior work level 3” would correspond to the Pay Band 4 midpoint principle amount.</a:t>
            </a:r>
          </a:p>
          <a:p>
            <a:endParaRPr lang="en-US" altLang="en-US" dirty="0">
              <a:latin typeface="Arial" panose="020B0604020202020204" pitchFamily="34" charset="0"/>
            </a:endParaRPr>
          </a:p>
          <a:p>
            <a:r>
              <a:rPr lang="en-US" altLang="en-US" dirty="0">
                <a:latin typeface="Arial" panose="020B0604020202020204" pitchFamily="34" charset="0"/>
              </a:rPr>
              <a:t>The midpoint principle amount is pulled from the pay band 1 thru 5 salary ranges of the “Pay Bands” CWB Work Sheet, regardless of whether employee is a banded or GG employee.  Employees with the same rating in the same pay band (which for GG employees relates to their assigned work category and work level) receive the same amount of bonus pay. During this training, from this point forward, the term pay band also pertains to the work category and work level equivalent, from the DCIPS Occupational Structure, for GG employees</a:t>
            </a:r>
          </a:p>
          <a:p>
            <a:endParaRPr lang="en-US" altLang="en-US" dirty="0">
              <a:latin typeface="Arial" panose="020B0604020202020204" pitchFamily="34" charset="0"/>
            </a:endParaRPr>
          </a:p>
          <a:p>
            <a:r>
              <a:rPr lang="en-US" altLang="en-US" dirty="0">
                <a:latin typeface="Arial" panose="020B0604020202020204" pitchFamily="34" charset="0"/>
              </a:rPr>
              <a:t>To obtain the midpoint principle amount, the minimum and maximum amounts, for each band, are added together, divided by 2 and then rounded up to the nearest dollar.</a:t>
            </a:r>
          </a:p>
          <a:p>
            <a:endParaRPr lang="en-US" altLang="en-US" dirty="0">
              <a:latin typeface="Arial" panose="020B0604020202020204" pitchFamily="34" charset="0"/>
            </a:endParaRPr>
          </a:p>
          <a:p>
            <a:r>
              <a:rPr lang="en-US" altLang="en-US" dirty="0">
                <a:latin typeface="Arial" panose="020B0604020202020204" pitchFamily="34" charset="0"/>
              </a:rPr>
              <a:t>I’ll give an example on the next slide.</a:t>
            </a:r>
          </a:p>
          <a:p>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6B9A1F99-090F-4A8F-A4D4-7A05FE7DE1C3}" type="slidenum">
              <a:rPr lang="en-US" smtClean="0"/>
              <a:t>3</a:t>
            </a:fld>
            <a:endParaRPr lang="en-US"/>
          </a:p>
        </p:txBody>
      </p:sp>
    </p:spTree>
    <p:extLst>
      <p:ext uri="{BB962C8B-B14F-4D97-AF65-F5344CB8AC3E}">
        <p14:creationId xmlns:p14="http://schemas.microsoft.com/office/powerpoint/2010/main" val="3547319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BBCB3B1-A423-44CD-8044-1CEE023B0F47}"/>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BD534F46-B2B4-4EE6-A03F-743D703BE7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Midpoint Principle: </a:t>
            </a:r>
            <a:r>
              <a:rPr lang="en-US" altLang="en-US" dirty="0">
                <a:latin typeface="Arial" panose="020B0604020202020204" pitchFamily="34" charset="0"/>
              </a:rPr>
              <a:t> If a GG employee’s assigned work category and work level is equivalent to band 3, then the midpoint principle for that band is used in their algorithm.  In this example, a Band 3’s Minimum is $53,062 and the Maximum is $103,359.  When you add those two numbers together you come up with $156,421.  Divide that number in two and you come up with $78,210.50.  We round up to the nearest dollar and arrive at $78,211.  This amount is the midpoint amount or midpoint principle of the minimum and maximum of pay band 3.   The CWB will utilize this amount ($78,211) in the equations for all employees who fall into the work category and work level that is equivalent to Band 3.  As mentioned on the previous slide, the chart listing the minimum, midpoint, and maximum for each band is listed on the “Pay Bands” worksheet in the CWB.</a:t>
            </a:r>
          </a:p>
          <a:p>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6B9A1F99-090F-4A8F-A4D4-7A05FE7DE1C3}" type="slidenum">
              <a:rPr lang="en-US" smtClean="0"/>
              <a:t>4</a:t>
            </a:fld>
            <a:endParaRPr lang="en-US"/>
          </a:p>
        </p:txBody>
      </p:sp>
    </p:spTree>
    <p:extLst>
      <p:ext uri="{BB962C8B-B14F-4D97-AF65-F5344CB8AC3E}">
        <p14:creationId xmlns:p14="http://schemas.microsoft.com/office/powerpoint/2010/main" val="3580702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ACE0A7F-DB77-4A99-A540-A420E7F5C893}"/>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748AB560-5B19-4E5D-90B3-05B260F11D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slide</a:t>
            </a:r>
            <a:r>
              <a:rPr lang="en-US" altLang="en-US" baseline="0" dirty="0" smtClean="0">
                <a:latin typeface="Arial" panose="020B0604020202020204" pitchFamily="34" charset="0"/>
              </a:rPr>
              <a:t> contains a diagram that depicts bonus algorithm details.</a:t>
            </a:r>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6B9A1F99-090F-4A8F-A4D4-7A05FE7DE1C3}" type="slidenum">
              <a:rPr lang="en-US" smtClean="0"/>
              <a:t>5</a:t>
            </a:fld>
            <a:endParaRPr lang="en-US"/>
          </a:p>
        </p:txBody>
      </p:sp>
    </p:spTree>
    <p:extLst>
      <p:ext uri="{BB962C8B-B14F-4D97-AF65-F5344CB8AC3E}">
        <p14:creationId xmlns:p14="http://schemas.microsoft.com/office/powerpoint/2010/main" val="3548901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FB9C431-CB72-4256-8931-19B81181A3F3}"/>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79F23A59-6364-4B2C-8D41-B89E256CE5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slide includes</a:t>
            </a:r>
            <a:r>
              <a:rPr lang="en-US" altLang="en-US" baseline="0" dirty="0" smtClean="0">
                <a:latin typeface="Arial" panose="020B0604020202020204" pitchFamily="34" charset="0"/>
              </a:rPr>
              <a:t> information on pay pool panel’s rating threshold and share increment.</a:t>
            </a:r>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6B9A1F99-090F-4A8F-A4D4-7A05FE7DE1C3}" type="slidenum">
              <a:rPr lang="en-US" smtClean="0"/>
              <a:t>6</a:t>
            </a:fld>
            <a:endParaRPr lang="en-US"/>
          </a:p>
        </p:txBody>
      </p:sp>
    </p:spTree>
    <p:extLst>
      <p:ext uri="{BB962C8B-B14F-4D97-AF65-F5344CB8AC3E}">
        <p14:creationId xmlns:p14="http://schemas.microsoft.com/office/powerpoint/2010/main" val="270007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294F0E4-7C94-4514-ABAA-FAF6F915287B}"/>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B2CF901D-C02F-4195-AD83-1CD1FEA327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slide shows how shares</a:t>
            </a:r>
            <a:r>
              <a:rPr lang="en-US" altLang="en-US" baseline="0" dirty="0" smtClean="0">
                <a:latin typeface="Arial" panose="020B0604020202020204" pitchFamily="34" charset="0"/>
              </a:rPr>
              <a:t> can change with each rating increment, using 10% increment as an example.</a:t>
            </a:r>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6B9A1F99-090F-4A8F-A4D4-7A05FE7DE1C3}" type="slidenum">
              <a:rPr lang="en-US" smtClean="0"/>
              <a:t>7</a:t>
            </a:fld>
            <a:endParaRPr lang="en-US"/>
          </a:p>
        </p:txBody>
      </p:sp>
    </p:spTree>
    <p:extLst>
      <p:ext uri="{BB962C8B-B14F-4D97-AF65-F5344CB8AC3E}">
        <p14:creationId xmlns:p14="http://schemas.microsoft.com/office/powerpoint/2010/main" val="165406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F1A8C49-CF32-4383-9836-72B72C737BFC}"/>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6B34994-08F2-4F50-9564-B139BC5069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slide shows how the CWB calculates</a:t>
            </a:r>
            <a:r>
              <a:rPr lang="en-US" altLang="en-US" baseline="0" dirty="0" smtClean="0">
                <a:latin typeface="Arial" panose="020B0604020202020204" pitchFamily="34" charset="0"/>
              </a:rPr>
              <a:t> </a:t>
            </a:r>
            <a:r>
              <a:rPr lang="en-US" altLang="en-US" dirty="0" smtClean="0">
                <a:latin typeface="Arial" panose="020B0604020202020204" pitchFamily="34" charset="0"/>
              </a:rPr>
              <a:t>bonuses </a:t>
            </a:r>
            <a:r>
              <a:rPr lang="en-US" altLang="en-US" baseline="0" dirty="0" smtClean="0">
                <a:latin typeface="Arial" panose="020B0604020202020204" pitchFamily="34" charset="0"/>
              </a:rPr>
              <a:t>using number of shares, share value, and midpoint amount.   </a:t>
            </a:r>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6B9A1F99-090F-4A8F-A4D4-7A05FE7DE1C3}" type="slidenum">
              <a:rPr lang="en-US" smtClean="0"/>
              <a:t>8</a:t>
            </a:fld>
            <a:endParaRPr lang="en-US"/>
          </a:p>
        </p:txBody>
      </p:sp>
    </p:spTree>
    <p:extLst>
      <p:ext uri="{BB962C8B-B14F-4D97-AF65-F5344CB8AC3E}">
        <p14:creationId xmlns:p14="http://schemas.microsoft.com/office/powerpoint/2010/main" val="2603702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D6B79D-A167-4EEB-B7CA-2999BF3E74C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1DF4D74C-0B00-4BAB-A2EE-0D5E7FA6C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concludes the third presentation in the 18-part series for CWB training.  To continue training, view the next Presentation, entitled Extracting CWB Data.</a:t>
            </a:r>
          </a:p>
          <a:p>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6B9A1F99-090F-4A8F-A4D4-7A05FE7DE1C3}" type="slidenum">
              <a:rPr lang="en-US" smtClean="0"/>
              <a:t>9</a:t>
            </a:fld>
            <a:endParaRPr lang="en-US"/>
          </a:p>
        </p:txBody>
      </p:sp>
    </p:spTree>
    <p:extLst>
      <p:ext uri="{BB962C8B-B14F-4D97-AF65-F5344CB8AC3E}">
        <p14:creationId xmlns:p14="http://schemas.microsoft.com/office/powerpoint/2010/main" val="202698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23879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78508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4125421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6313" y="152400"/>
            <a:ext cx="7620000" cy="868363"/>
          </a:xfrm>
        </p:spPr>
        <p:txBody>
          <a:bodyPr/>
          <a:lstStyle/>
          <a:p>
            <a:r>
              <a:rPr lang="en-US"/>
              <a:t>Click to edit Master title style</a:t>
            </a:r>
          </a:p>
        </p:txBody>
      </p:sp>
      <p:sp>
        <p:nvSpPr>
          <p:cNvPr id="3" name="Text Placeholder 2"/>
          <p:cNvSpPr>
            <a:spLocks noGrp="1"/>
          </p:cNvSpPr>
          <p:nvPr>
            <p:ph type="body" sz="half" idx="1"/>
          </p:nvPr>
        </p:nvSpPr>
        <p:spPr>
          <a:xfrm>
            <a:off x="457200" y="1454150"/>
            <a:ext cx="4038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4150"/>
            <a:ext cx="4038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38F85343-7B72-4AB9-888B-EB05F25D2777}"/>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F4FADDD0-E399-41CC-85E0-A1CCD9089556}" type="slidenum">
              <a:rPr lang="en-US" altLang="en-US"/>
              <a:pPr>
                <a:defRPr/>
              </a:pPr>
              <a:t>‹#›</a:t>
            </a:fld>
            <a:endParaRPr lang="en-US" altLang="en-US"/>
          </a:p>
        </p:txBody>
      </p:sp>
    </p:spTree>
    <p:extLst>
      <p:ext uri="{BB962C8B-B14F-4D97-AF65-F5344CB8AC3E}">
        <p14:creationId xmlns:p14="http://schemas.microsoft.com/office/powerpoint/2010/main" val="254952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242642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226490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346885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B45897-F4EB-4878-8FB9-2E7CA1311FC0}"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329938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B45897-F4EB-4878-8FB9-2E7CA1311FC0}" type="datetimeFigureOut">
              <a:rPr lang="en-US" smtClean="0"/>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81723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45897-F4EB-4878-8FB9-2E7CA1311FC0}" type="datetimeFigureOut">
              <a:rPr lang="en-US" smtClean="0"/>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6891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97229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276480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45897-F4EB-4878-8FB9-2E7CA1311FC0}" type="datetimeFigureOut">
              <a:rPr lang="en-US" smtClean="0"/>
              <a:t>8/5/2019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1C3F0-B953-49E0-82DB-5558010387F0}" type="slidenum">
              <a:rPr lang="en-US" smtClean="0"/>
              <a:t>‹#›</a:t>
            </a:fld>
            <a:endParaRPr lang="en-US"/>
          </a:p>
        </p:txBody>
      </p:sp>
    </p:spTree>
    <p:extLst>
      <p:ext uri="{BB962C8B-B14F-4D97-AF65-F5344CB8AC3E}">
        <p14:creationId xmlns:p14="http://schemas.microsoft.com/office/powerpoint/2010/main" val="1205907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1.jpeg"/><Relationship Id="rId2" Type="http://schemas.microsoft.com/office/2007/relationships/media" Target="../media/media6.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7" Type="http://schemas.openxmlformats.org/officeDocument/2006/relationships/image" Target="../media/image1.jpeg"/><Relationship Id="rId2" Type="http://schemas.microsoft.com/office/2007/relationships/media" Target="../media/media7.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1753503B-B9BF-4971-B777-8ED26A3AD2BB}"/>
              </a:ext>
            </a:extLst>
          </p:cNvPr>
          <p:cNvSpPr>
            <a:spLocks noChangeArrowheads="1"/>
          </p:cNvSpPr>
          <p:nvPr/>
        </p:nvSpPr>
        <p:spPr bwMode="auto">
          <a:xfrm>
            <a:off x="209550" y="4443413"/>
            <a:ext cx="87058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Pct val="90000"/>
              <a:buFontTx/>
              <a:buNone/>
              <a:tabLst/>
              <a:defRPr/>
            </a:pPr>
            <a:endParaRPr kumimoji="0" lang="en-US" alt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4100" name="Rectangle 2">
            <a:extLst>
              <a:ext uri="{FF2B5EF4-FFF2-40B4-BE49-F238E27FC236}">
                <a16:creationId xmlns:a16="http://schemas.microsoft.com/office/drawing/2014/main" id="{781CD62E-735B-44CA-AACF-D05E77B1B6F4}"/>
              </a:ext>
            </a:extLst>
          </p:cNvPr>
          <p:cNvSpPr>
            <a:spLocks noChangeArrowheads="1"/>
          </p:cNvSpPr>
          <p:nvPr/>
        </p:nvSpPr>
        <p:spPr bwMode="auto">
          <a:xfrm>
            <a:off x="431346" y="2911559"/>
            <a:ext cx="833437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Algorithm Basics</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6" name="Picture 22" descr="DCIPS_blue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Audio 1">
            <a:hlinkClick r:id="" action="ppaction://media"/>
            <a:extLst>
              <a:ext uri="{FF2B5EF4-FFF2-40B4-BE49-F238E27FC236}">
                <a16:creationId xmlns:a16="http://schemas.microsoft.com/office/drawing/2014/main" id="{99B6EB3F-38F7-40E7-B102-6138B0D0FFD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53456222"/>
      </p:ext>
    </p:extLst>
  </p:cSld>
  <p:clrMapOvr>
    <a:masterClrMapping/>
  </p:clrMapOvr>
  <p:transition spd="slow" advTm="1647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AB3D1AE3-136E-44C9-82E9-F13E4923FA93}"/>
              </a:ext>
            </a:extLst>
          </p:cNvPr>
          <p:cNvSpPr>
            <a:spLocks noGrp="1" noChangeArrowheads="1"/>
          </p:cNvSpPr>
          <p:nvPr>
            <p:ph type="title"/>
          </p:nvPr>
        </p:nvSpPr>
        <p:spPr>
          <a:xfrm>
            <a:off x="755650" y="246254"/>
            <a:ext cx="7886700" cy="1325563"/>
          </a:xfrm>
        </p:spPr>
        <p:txBody>
          <a:bodyPr>
            <a:normAutofit/>
          </a:bodyPr>
          <a:lstStyle/>
          <a:p>
            <a:pPr algn="r"/>
            <a:r>
              <a:rPr lang="en-US" altLang="en-US" sz="3600" b="1" i="1" dirty="0">
                <a:solidFill>
                  <a:srgbClr val="002060"/>
                </a:solidFill>
                <a:latin typeface="Arial" panose="020B0604020202020204" pitchFamily="34" charset="0"/>
                <a:cs typeface="Arial" panose="020B0604020202020204" pitchFamily="34" charset="0"/>
              </a:rPr>
              <a:t>Bonus Algorithm Basics</a:t>
            </a:r>
          </a:p>
        </p:txBody>
      </p:sp>
      <p:sp>
        <p:nvSpPr>
          <p:cNvPr id="24580" name="Rectangle 3">
            <a:extLst>
              <a:ext uri="{FF2B5EF4-FFF2-40B4-BE49-F238E27FC236}">
                <a16:creationId xmlns:a16="http://schemas.microsoft.com/office/drawing/2014/main" id="{914D25D0-1ADC-4352-8D14-1E70A12B4909}"/>
              </a:ext>
            </a:extLst>
          </p:cNvPr>
          <p:cNvSpPr>
            <a:spLocks noGrp="1" noChangeArrowheads="1"/>
          </p:cNvSpPr>
          <p:nvPr>
            <p:ph type="body" idx="1"/>
          </p:nvPr>
        </p:nvSpPr>
        <p:spPr>
          <a:xfrm>
            <a:off x="254000" y="1403350"/>
            <a:ext cx="8890000" cy="5251450"/>
          </a:xfrm>
        </p:spPr>
        <p:txBody>
          <a:bodyPr/>
          <a:lstStyle/>
          <a:p>
            <a:r>
              <a:rPr lang="en-US" altLang="en-US" b="1"/>
              <a:t>Algorithm links bonus to performance rating using a share concept</a:t>
            </a:r>
          </a:p>
          <a:p>
            <a:pPr lvl="1"/>
            <a:r>
              <a:rPr lang="en-US" altLang="en-US" sz="2000"/>
              <a:t>Threshold rating receives 1 bonus share</a:t>
            </a:r>
          </a:p>
          <a:p>
            <a:pPr lvl="1"/>
            <a:r>
              <a:rPr lang="en-US" altLang="en-US" sz="2000"/>
              <a:t>Each tenth of a rating higher receives X% more shares than the previous rating</a:t>
            </a:r>
          </a:p>
          <a:p>
            <a:pPr lvl="1"/>
            <a:r>
              <a:rPr lang="en-US" altLang="en-US" sz="2000"/>
              <a:t>The larger the range in performance being recognized the larger the range in shares (bonuses)</a:t>
            </a:r>
          </a:p>
          <a:p>
            <a:pPr lvl="1"/>
            <a:endParaRPr lang="en-US" altLang="en-US" sz="800"/>
          </a:p>
          <a:p>
            <a:r>
              <a:rPr lang="en-US" altLang="en-US" b="1"/>
              <a:t>Algorithm links bonus to pay band by using the midpoint principle of each band</a:t>
            </a:r>
          </a:p>
          <a:p>
            <a:pPr lvl="1"/>
            <a:r>
              <a:rPr lang="en-US" altLang="en-US" sz="2000"/>
              <a:t>A given rating receives the same percentage of midpoint – irrespective of pay band</a:t>
            </a:r>
          </a:p>
          <a:p>
            <a:pPr lvl="1"/>
            <a:r>
              <a:rPr lang="en-US" altLang="en-US" sz="2000"/>
              <a:t>Employees with the same rating in the same band receive the same $ bonus</a:t>
            </a:r>
          </a:p>
          <a:p>
            <a:pPr lvl="1"/>
            <a:r>
              <a:rPr lang="en-US" altLang="en-US" sz="2000"/>
              <a:t>As pay band increases, the dollar amount of the bonus increases because the band midpoint principle is larger for higher bands</a:t>
            </a:r>
          </a:p>
        </p:txBody>
      </p:sp>
      <p:pic>
        <p:nvPicPr>
          <p:cNvPr id="2" name="Audio 1">
            <a:hlinkClick r:id="" action="ppaction://media"/>
            <a:extLst>
              <a:ext uri="{FF2B5EF4-FFF2-40B4-BE49-F238E27FC236}">
                <a16:creationId xmlns:a16="http://schemas.microsoft.com/office/drawing/2014/main" id="{2E7A1E27-5E69-4C18-8508-DC5C339E765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0413" y="6094413"/>
            <a:ext cx="609600" cy="609600"/>
          </a:xfrm>
          <a:prstGeom prst="rect">
            <a:avLst/>
          </a:prstGeom>
        </p:spPr>
      </p:pic>
      <p:sp>
        <p:nvSpPr>
          <p:cNvPr id="6"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Picture 22" descr="DCIPS_blue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449808"/>
      </p:ext>
    </p:extLst>
  </p:cSld>
  <p:clrMapOvr>
    <a:masterClrMapping/>
  </p:clrMapOvr>
  <mc:AlternateContent xmlns:mc="http://schemas.openxmlformats.org/markup-compatibility/2006" xmlns:p14="http://schemas.microsoft.com/office/powerpoint/2010/main">
    <mc:Choice Requires="p14">
      <p:transition spd="slow" p14:dur="2000" advTm="53022"/>
    </mc:Choice>
    <mc:Fallback xmlns="">
      <p:transition spd="slow" advTm="530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1">
            <a:extLst>
              <a:ext uri="{FF2B5EF4-FFF2-40B4-BE49-F238E27FC236}">
                <a16:creationId xmlns:a16="http://schemas.microsoft.com/office/drawing/2014/main" id="{B6F32AC0-3FBF-4E84-B131-E77C5FFBB2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8650" y="1647825"/>
            <a:ext cx="5637213"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0">
            <a:extLst>
              <a:ext uri="{FF2B5EF4-FFF2-40B4-BE49-F238E27FC236}">
                <a16:creationId xmlns:a16="http://schemas.microsoft.com/office/drawing/2014/main" id="{75EA4C89-BCF5-4889-8907-5F213D41A762}"/>
              </a:ext>
            </a:extLst>
          </p:cNvPr>
          <p:cNvSpPr>
            <a:spLocks noGrp="1" noChangeArrowheads="1"/>
          </p:cNvSpPr>
          <p:nvPr>
            <p:ph type="title"/>
          </p:nvPr>
        </p:nvSpPr>
        <p:spPr>
          <a:xfrm>
            <a:off x="977265" y="369888"/>
            <a:ext cx="7620000" cy="868362"/>
          </a:xfrm>
        </p:spPr>
        <p:txBody>
          <a:bodyPr>
            <a:noAutofit/>
          </a:bodyPr>
          <a:lstStyle/>
          <a:p>
            <a:pPr algn="r">
              <a:defRPr/>
            </a:pPr>
            <a:r>
              <a:rPr lang="en-US" altLang="en-US" sz="3200" b="1" i="1" cap="none" dirty="0">
                <a:solidFill>
                  <a:srgbClr val="002060"/>
                </a:solidFill>
                <a:latin typeface="Arial" panose="020B0604020202020204" pitchFamily="34" charset="0"/>
                <a:cs typeface="Arial" panose="020B0604020202020204" pitchFamily="34" charset="0"/>
              </a:rPr>
              <a:t>DCIPS Pay Pool Automation</a:t>
            </a:r>
            <a:r>
              <a:rPr lang="en-US" altLang="en-US" sz="3200" b="1" i="1" dirty="0">
                <a:solidFill>
                  <a:srgbClr val="002060"/>
                </a:solidFill>
                <a:latin typeface="Arial" panose="020B0604020202020204" pitchFamily="34" charset="0"/>
                <a:cs typeface="Arial" panose="020B0604020202020204" pitchFamily="34" charset="0"/>
              </a:rPr>
              <a:t/>
            </a:r>
            <a:br>
              <a:rPr lang="en-US" altLang="en-US" sz="3200" b="1" i="1" dirty="0">
                <a:solidFill>
                  <a:srgbClr val="002060"/>
                </a:solidFill>
                <a:latin typeface="Arial" panose="020B0604020202020204" pitchFamily="34" charset="0"/>
                <a:cs typeface="Arial" panose="020B0604020202020204" pitchFamily="34" charset="0"/>
              </a:rPr>
            </a:br>
            <a:r>
              <a:rPr lang="en-US" altLang="en-US" sz="3200" b="1" i="1" dirty="0">
                <a:solidFill>
                  <a:srgbClr val="002060"/>
                </a:solidFill>
                <a:latin typeface="Arial" panose="020B0604020202020204" pitchFamily="34" charset="0"/>
                <a:cs typeface="Arial" panose="020B0604020202020204" pitchFamily="34" charset="0"/>
              </a:rPr>
              <a:t>B</a:t>
            </a:r>
            <a:r>
              <a:rPr lang="en-US" altLang="en-US" sz="3200" b="1" i="1" cap="none" dirty="0">
                <a:solidFill>
                  <a:srgbClr val="002060"/>
                </a:solidFill>
                <a:latin typeface="Arial" panose="020B0604020202020204" pitchFamily="34" charset="0"/>
                <a:cs typeface="Arial" panose="020B0604020202020204" pitchFamily="34" charset="0"/>
              </a:rPr>
              <a:t>onus Algorithm </a:t>
            </a:r>
          </a:p>
        </p:txBody>
      </p:sp>
      <p:pic>
        <p:nvPicPr>
          <p:cNvPr id="2" name="Audio 1">
            <a:hlinkClick r:id="" action="ppaction://media"/>
            <a:extLst>
              <a:ext uri="{FF2B5EF4-FFF2-40B4-BE49-F238E27FC236}">
                <a16:creationId xmlns:a16="http://schemas.microsoft.com/office/drawing/2014/main" id="{7D255E93-30B1-4B65-B46E-0A5B6961D7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22" descr="DCIPS_blue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137816"/>
      </p:ext>
    </p:extLst>
  </p:cSld>
  <p:clrMapOvr>
    <a:masterClrMapping/>
  </p:clrMapOvr>
  <mc:AlternateContent xmlns:mc="http://schemas.openxmlformats.org/markup-compatibility/2006" xmlns:p14="http://schemas.microsoft.com/office/powerpoint/2010/main">
    <mc:Choice Requires="p14">
      <p:transition spd="slow" p14:dur="2000" advTm="72813"/>
    </mc:Choice>
    <mc:Fallback xmlns="">
      <p:transition spd="slow" advTm="728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
            <a:extLst>
              <a:ext uri="{FF2B5EF4-FFF2-40B4-BE49-F238E27FC236}">
                <a16:creationId xmlns:a16="http://schemas.microsoft.com/office/drawing/2014/main" id="{75EA4C89-BCF5-4889-8907-5F213D41A762}"/>
              </a:ext>
            </a:extLst>
          </p:cNvPr>
          <p:cNvSpPr>
            <a:spLocks noGrp="1" noChangeArrowheads="1"/>
          </p:cNvSpPr>
          <p:nvPr>
            <p:ph type="title"/>
          </p:nvPr>
        </p:nvSpPr>
        <p:spPr>
          <a:xfrm>
            <a:off x="1053783" y="383511"/>
            <a:ext cx="7620000" cy="868362"/>
          </a:xfrm>
        </p:spPr>
        <p:txBody>
          <a:bodyPr>
            <a:noAutofit/>
          </a:bodyPr>
          <a:lstStyle/>
          <a:p>
            <a:pPr algn="r">
              <a:defRPr/>
            </a:pPr>
            <a:r>
              <a:rPr lang="en-US" altLang="en-US" sz="3200" b="1" i="1" cap="none" dirty="0">
                <a:solidFill>
                  <a:srgbClr val="002060"/>
                </a:solidFill>
                <a:latin typeface="Arial" panose="020B0604020202020204" pitchFamily="34" charset="0"/>
                <a:cs typeface="Arial" panose="020B0604020202020204" pitchFamily="34" charset="0"/>
              </a:rPr>
              <a:t>DCIPS Pay Pool Automation</a:t>
            </a:r>
            <a:r>
              <a:rPr lang="en-US" altLang="en-US" sz="3200" b="1" i="1" dirty="0">
                <a:solidFill>
                  <a:srgbClr val="002060"/>
                </a:solidFill>
                <a:latin typeface="Arial" panose="020B0604020202020204" pitchFamily="34" charset="0"/>
                <a:cs typeface="Arial" panose="020B0604020202020204" pitchFamily="34" charset="0"/>
              </a:rPr>
              <a:t/>
            </a:r>
            <a:br>
              <a:rPr lang="en-US" altLang="en-US" sz="3200" b="1" i="1" dirty="0">
                <a:solidFill>
                  <a:srgbClr val="002060"/>
                </a:solidFill>
                <a:latin typeface="Arial" panose="020B0604020202020204" pitchFamily="34" charset="0"/>
                <a:cs typeface="Arial" panose="020B0604020202020204" pitchFamily="34" charset="0"/>
              </a:rPr>
            </a:br>
            <a:r>
              <a:rPr lang="en-US" altLang="en-US" sz="3200" b="1" i="1" dirty="0">
                <a:solidFill>
                  <a:srgbClr val="002060"/>
                </a:solidFill>
                <a:latin typeface="Arial" panose="020B0604020202020204" pitchFamily="34" charset="0"/>
                <a:cs typeface="Arial" panose="020B0604020202020204" pitchFamily="34" charset="0"/>
              </a:rPr>
              <a:t>B</a:t>
            </a:r>
            <a:r>
              <a:rPr lang="en-US" altLang="en-US" sz="3200" b="1" i="1" cap="none" dirty="0">
                <a:solidFill>
                  <a:srgbClr val="002060"/>
                </a:solidFill>
                <a:latin typeface="Arial" panose="020B0604020202020204" pitchFamily="34" charset="0"/>
                <a:cs typeface="Arial" panose="020B0604020202020204" pitchFamily="34" charset="0"/>
              </a:rPr>
              <a:t>onus Algorithm </a:t>
            </a:r>
          </a:p>
        </p:txBody>
      </p:sp>
      <p:graphicFrame>
        <p:nvGraphicFramePr>
          <p:cNvPr id="4" name="Table 3">
            <a:extLst>
              <a:ext uri="{FF2B5EF4-FFF2-40B4-BE49-F238E27FC236}">
                <a16:creationId xmlns:a16="http://schemas.microsoft.com/office/drawing/2014/main" id="{FA9655EC-7E2E-4249-9520-10987C5B6963}"/>
              </a:ext>
            </a:extLst>
          </p:cNvPr>
          <p:cNvGraphicFramePr>
            <a:graphicFrameLocks noGrp="1"/>
          </p:cNvGraphicFramePr>
          <p:nvPr/>
        </p:nvGraphicFramePr>
        <p:xfrm>
          <a:off x="760414" y="1740159"/>
          <a:ext cx="7619999" cy="3377682"/>
        </p:xfrm>
        <a:graphic>
          <a:graphicData uri="http://schemas.openxmlformats.org/drawingml/2006/table">
            <a:tbl>
              <a:tblPr>
                <a:tableStyleId>{5C22544A-7EE6-4342-B048-85BDC9FD1C3A}</a:tableStyleId>
              </a:tblPr>
              <a:tblGrid>
                <a:gridCol w="1871579">
                  <a:extLst>
                    <a:ext uri="{9D8B030D-6E8A-4147-A177-3AD203B41FA5}">
                      <a16:colId xmlns:a16="http://schemas.microsoft.com/office/drawing/2014/main" val="3172191578"/>
                    </a:ext>
                  </a:extLst>
                </a:gridCol>
                <a:gridCol w="1916140">
                  <a:extLst>
                    <a:ext uri="{9D8B030D-6E8A-4147-A177-3AD203B41FA5}">
                      <a16:colId xmlns:a16="http://schemas.microsoft.com/office/drawing/2014/main" val="4045377976"/>
                    </a:ext>
                  </a:extLst>
                </a:gridCol>
                <a:gridCol w="1916140">
                  <a:extLst>
                    <a:ext uri="{9D8B030D-6E8A-4147-A177-3AD203B41FA5}">
                      <a16:colId xmlns:a16="http://schemas.microsoft.com/office/drawing/2014/main" val="719174987"/>
                    </a:ext>
                  </a:extLst>
                </a:gridCol>
                <a:gridCol w="1916140">
                  <a:extLst>
                    <a:ext uri="{9D8B030D-6E8A-4147-A177-3AD203B41FA5}">
                      <a16:colId xmlns:a16="http://schemas.microsoft.com/office/drawing/2014/main" val="59116878"/>
                    </a:ext>
                  </a:extLst>
                </a:gridCol>
              </a:tblGrid>
              <a:tr h="562947">
                <a:tc>
                  <a:txBody>
                    <a:bodyPr/>
                    <a:lstStyle/>
                    <a:p>
                      <a:pPr algn="ctr" fontAlgn="b"/>
                      <a:r>
                        <a:rPr lang="en-US" sz="2000" b="1" u="none" strike="noStrike" dirty="0">
                          <a:effectLst/>
                        </a:rPr>
                        <a:t>Pay Band</a:t>
                      </a:r>
                      <a:endParaRPr lang="en-US" sz="2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effectLst/>
                        </a:rPr>
                        <a:t>Minimum</a:t>
                      </a:r>
                      <a:endParaRPr lang="en-US" sz="2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effectLst/>
                        </a:rPr>
                        <a:t>Midpoint</a:t>
                      </a:r>
                      <a:endParaRPr lang="en-US" sz="2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effectLst/>
                        </a:rPr>
                        <a:t>Maximum</a:t>
                      </a:r>
                      <a:endParaRPr lang="en-US" sz="2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975060"/>
                  </a:ext>
                </a:extLst>
              </a:tr>
              <a:tr h="562947">
                <a:tc>
                  <a:txBody>
                    <a:bodyPr/>
                    <a:lstStyle/>
                    <a:p>
                      <a:pPr algn="ctr" fontAlgn="b"/>
                      <a:r>
                        <a:rPr lang="en-US" sz="2400" u="none" strike="noStrike" dirty="0">
                          <a:effectLst/>
                        </a:rPr>
                        <a:t>1</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9946869"/>
                  </a:ext>
                </a:extLst>
              </a:tr>
              <a:tr h="562947">
                <a:tc>
                  <a:txBody>
                    <a:bodyPr/>
                    <a:lstStyle/>
                    <a:p>
                      <a:pPr algn="ctr" fontAlgn="b"/>
                      <a:r>
                        <a:rPr lang="en-US" sz="2400" u="none" strike="noStrike" dirty="0">
                          <a:effectLst/>
                        </a:rPr>
                        <a:t>2</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1439084"/>
                  </a:ext>
                </a:extLst>
              </a:tr>
              <a:tr h="562947">
                <a:tc>
                  <a:txBody>
                    <a:bodyPr/>
                    <a:lstStyle/>
                    <a:p>
                      <a:pPr algn="ctr" fontAlgn="b"/>
                      <a:r>
                        <a:rPr lang="en-US" sz="2400" u="none" strike="noStrike">
                          <a:effectLst/>
                        </a:rPr>
                        <a:t>3</a:t>
                      </a:r>
                      <a:endParaRPr lang="en-US" sz="2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$53,062</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$78,211</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$103,359</a:t>
                      </a:r>
                      <a:endParaRPr lang="en-US" sz="2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559946"/>
                  </a:ext>
                </a:extLst>
              </a:tr>
              <a:tr h="562947">
                <a:tc>
                  <a:txBody>
                    <a:bodyPr/>
                    <a:lstStyle/>
                    <a:p>
                      <a:pPr algn="ctr" fontAlgn="b"/>
                      <a:r>
                        <a:rPr lang="en-US" sz="2400" u="none" strike="noStrike">
                          <a:effectLst/>
                        </a:rPr>
                        <a:t>4</a:t>
                      </a:r>
                      <a:endParaRPr lang="en-US" sz="2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1867915"/>
                  </a:ext>
                </a:extLst>
              </a:tr>
              <a:tr h="562947">
                <a:tc>
                  <a:txBody>
                    <a:bodyPr/>
                    <a:lstStyle/>
                    <a:p>
                      <a:pPr algn="ctr" fontAlgn="b"/>
                      <a:r>
                        <a:rPr lang="en-US" sz="2400" u="none" strike="noStrike">
                          <a:effectLst/>
                        </a:rPr>
                        <a:t>5</a:t>
                      </a:r>
                      <a:endParaRPr lang="en-US" sz="2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7159881"/>
                  </a:ext>
                </a:extLst>
              </a:tr>
            </a:tbl>
          </a:graphicData>
        </a:graphic>
      </p:graphicFrame>
      <p:sp>
        <p:nvSpPr>
          <p:cNvPr id="5" name="TextBox 4">
            <a:extLst>
              <a:ext uri="{FF2B5EF4-FFF2-40B4-BE49-F238E27FC236}">
                <a16:creationId xmlns:a16="http://schemas.microsoft.com/office/drawing/2014/main" id="{E9742B2A-104F-4EEC-9AF8-DFC44D97F244}"/>
              </a:ext>
            </a:extLst>
          </p:cNvPr>
          <p:cNvSpPr txBox="1"/>
          <p:nvPr/>
        </p:nvSpPr>
        <p:spPr>
          <a:xfrm>
            <a:off x="760414" y="5398115"/>
            <a:ext cx="7427167" cy="1200329"/>
          </a:xfrm>
          <a:prstGeom prst="rect">
            <a:avLst/>
          </a:prstGeom>
          <a:noFill/>
        </p:spPr>
        <p:txBody>
          <a:bodyPr wrap="square" rtlCol="0">
            <a:spAutoFit/>
          </a:bodyPr>
          <a:lstStyle/>
          <a:p>
            <a:pPr algn="ctr"/>
            <a:r>
              <a:rPr lang="en-US" dirty="0"/>
              <a:t>$103,359 + $53,062 = $156,421</a:t>
            </a:r>
          </a:p>
          <a:p>
            <a:pPr algn="ctr"/>
            <a:r>
              <a:rPr lang="en-US" dirty="0"/>
              <a:t>$156,421 divided by 2 = $78,210.50</a:t>
            </a:r>
          </a:p>
          <a:p>
            <a:pPr algn="ctr"/>
            <a:r>
              <a:rPr lang="en-US" dirty="0"/>
              <a:t>$78,211 (Midpoint Principle)</a:t>
            </a:r>
          </a:p>
        </p:txBody>
      </p:sp>
      <p:pic>
        <p:nvPicPr>
          <p:cNvPr id="3" name="Audio 2">
            <a:hlinkClick r:id="" action="ppaction://media"/>
            <a:extLst>
              <a:ext uri="{FF2B5EF4-FFF2-40B4-BE49-F238E27FC236}">
                <a16:creationId xmlns:a16="http://schemas.microsoft.com/office/drawing/2014/main" id="{A0AF3DAD-28AD-4BDA-934B-0088D16067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0413" y="6094413"/>
            <a:ext cx="609600" cy="609600"/>
          </a:xfrm>
          <a:prstGeom prst="rect">
            <a:avLst/>
          </a:prstGeom>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22" descr="DCIPS_blue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168811"/>
      </p:ext>
    </p:extLst>
  </p:cSld>
  <p:clrMapOvr>
    <a:masterClrMapping/>
  </p:clrMapOvr>
  <mc:AlternateContent xmlns:mc="http://schemas.openxmlformats.org/markup-compatibility/2006" xmlns:p14="http://schemas.microsoft.com/office/powerpoint/2010/main">
    <mc:Choice Requires="p14">
      <p:transition spd="slow" p14:dur="2000" advTm="76087"/>
    </mc:Choice>
    <mc:Fallback xmlns="">
      <p:transition spd="slow" advTm="760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07B30778-5091-4137-ACED-DCC304E30C84}"/>
              </a:ext>
            </a:extLst>
          </p:cNvPr>
          <p:cNvSpPr>
            <a:spLocks noGrp="1" noChangeArrowheads="1"/>
          </p:cNvSpPr>
          <p:nvPr>
            <p:ph type="title"/>
          </p:nvPr>
        </p:nvSpPr>
        <p:spPr>
          <a:xfrm>
            <a:off x="715169" y="202406"/>
            <a:ext cx="7886700" cy="1325563"/>
          </a:xfrm>
        </p:spPr>
        <p:txBody>
          <a:bodyPr>
            <a:normAutofit/>
          </a:bodyPr>
          <a:lstStyle/>
          <a:p>
            <a:pPr algn="r"/>
            <a:r>
              <a:rPr lang="en-US" altLang="en-US" sz="3600" b="1" i="1" dirty="0">
                <a:solidFill>
                  <a:srgbClr val="002060"/>
                </a:solidFill>
                <a:latin typeface="Arial" panose="020B0604020202020204" pitchFamily="34" charset="0"/>
                <a:cs typeface="Arial" panose="020B0604020202020204" pitchFamily="34" charset="0"/>
              </a:rPr>
              <a:t>Bonus Algorithm Details</a:t>
            </a:r>
          </a:p>
        </p:txBody>
      </p:sp>
      <p:sp>
        <p:nvSpPr>
          <p:cNvPr id="38916" name="AutoShape 4">
            <a:extLst>
              <a:ext uri="{FF2B5EF4-FFF2-40B4-BE49-F238E27FC236}">
                <a16:creationId xmlns:a16="http://schemas.microsoft.com/office/drawing/2014/main" id="{44AA2F6B-6DFA-4060-8D81-CEEDB25A1A8B}"/>
              </a:ext>
            </a:extLst>
          </p:cNvPr>
          <p:cNvSpPr>
            <a:spLocks noChangeArrowheads="1"/>
          </p:cNvSpPr>
          <p:nvPr/>
        </p:nvSpPr>
        <p:spPr bwMode="auto">
          <a:xfrm>
            <a:off x="3105150" y="6107113"/>
            <a:ext cx="2960688" cy="731837"/>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a:t>Bonus $</a:t>
            </a:r>
          </a:p>
        </p:txBody>
      </p:sp>
      <p:sp>
        <p:nvSpPr>
          <p:cNvPr id="38917" name="AutoShape 5">
            <a:extLst>
              <a:ext uri="{FF2B5EF4-FFF2-40B4-BE49-F238E27FC236}">
                <a16:creationId xmlns:a16="http://schemas.microsoft.com/office/drawing/2014/main" id="{1BE32E9E-C726-4ADA-8AF9-89AECFFC8209}"/>
              </a:ext>
            </a:extLst>
          </p:cNvPr>
          <p:cNvSpPr>
            <a:spLocks noChangeArrowheads="1"/>
          </p:cNvSpPr>
          <p:nvPr/>
        </p:nvSpPr>
        <p:spPr bwMode="auto">
          <a:xfrm>
            <a:off x="185738" y="1570038"/>
            <a:ext cx="2614612" cy="731837"/>
          </a:xfrm>
          <a:prstGeom prst="roundRect">
            <a:avLst>
              <a:gd name="adj" fmla="val 16667"/>
            </a:avLst>
          </a:prstGeom>
          <a:solidFill>
            <a:srgbClr val="FFFFCC"/>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2000"/>
              <a:t>Bonus Algorithm</a:t>
            </a:r>
          </a:p>
          <a:p>
            <a:pPr algn="ctr" eaLnBrk="1" hangingPunct="1"/>
            <a:r>
              <a:rPr lang="en-US" altLang="en-US" sz="2000"/>
              <a:t>Parameters</a:t>
            </a:r>
          </a:p>
        </p:txBody>
      </p:sp>
      <p:grpSp>
        <p:nvGrpSpPr>
          <p:cNvPr id="38918" name="Group 6">
            <a:extLst>
              <a:ext uri="{FF2B5EF4-FFF2-40B4-BE49-F238E27FC236}">
                <a16:creationId xmlns:a16="http://schemas.microsoft.com/office/drawing/2014/main" id="{995B28BC-A42A-4D3D-A857-27D7B3F9230D}"/>
              </a:ext>
            </a:extLst>
          </p:cNvPr>
          <p:cNvGrpSpPr>
            <a:grpSpLocks/>
          </p:cNvGrpSpPr>
          <p:nvPr/>
        </p:nvGrpSpPr>
        <p:grpSpPr bwMode="auto">
          <a:xfrm>
            <a:off x="6618288" y="3743325"/>
            <a:ext cx="1993900" cy="1728788"/>
            <a:chOff x="4169" y="2370"/>
            <a:chExt cx="1256" cy="1089"/>
          </a:xfrm>
        </p:grpSpPr>
        <p:sp>
          <p:nvSpPr>
            <p:cNvPr id="38949" name="AutoShape 7">
              <a:extLst>
                <a:ext uri="{FF2B5EF4-FFF2-40B4-BE49-F238E27FC236}">
                  <a16:creationId xmlns:a16="http://schemas.microsoft.com/office/drawing/2014/main" id="{82B476B6-C471-4488-A3E6-833129CC8E31}"/>
                </a:ext>
              </a:extLst>
            </p:cNvPr>
            <p:cNvSpPr>
              <a:spLocks noChangeArrowheads="1"/>
            </p:cNvSpPr>
            <p:nvPr/>
          </p:nvSpPr>
          <p:spPr bwMode="auto">
            <a:xfrm>
              <a:off x="4169" y="2680"/>
              <a:ext cx="1255" cy="276"/>
            </a:xfrm>
            <a:prstGeom prst="roundRect">
              <a:avLst>
                <a:gd name="adj" fmla="val 16667"/>
              </a:avLst>
            </a:prstGeom>
            <a:solidFill>
              <a:srgbClr val="CC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1600"/>
                <a:t>Share/Midpoint</a:t>
              </a:r>
            </a:p>
            <a:p>
              <a:pPr algn="ctr" eaLnBrk="1" hangingPunct="1"/>
              <a:r>
                <a:rPr lang="en-US" altLang="en-US" sz="1600"/>
                <a:t>Product</a:t>
              </a:r>
            </a:p>
          </p:txBody>
        </p:sp>
        <p:sp>
          <p:nvSpPr>
            <p:cNvPr id="38950" name="AutoShape 8">
              <a:extLst>
                <a:ext uri="{FF2B5EF4-FFF2-40B4-BE49-F238E27FC236}">
                  <a16:creationId xmlns:a16="http://schemas.microsoft.com/office/drawing/2014/main" id="{BEED2075-C5FA-48B0-BD2D-44494A0253FF}"/>
                </a:ext>
              </a:extLst>
            </p:cNvPr>
            <p:cNvSpPr>
              <a:spLocks noChangeArrowheads="1"/>
            </p:cNvSpPr>
            <p:nvPr/>
          </p:nvSpPr>
          <p:spPr bwMode="auto">
            <a:xfrm>
              <a:off x="4170" y="3183"/>
              <a:ext cx="1255" cy="276"/>
            </a:xfrm>
            <a:prstGeom prst="roundRect">
              <a:avLst>
                <a:gd name="adj" fmla="val 16667"/>
              </a:avLst>
            </a:prstGeom>
            <a:solidFill>
              <a:srgbClr val="CC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1600"/>
                <a:t>Share Value (%)</a:t>
              </a:r>
            </a:p>
          </p:txBody>
        </p:sp>
        <p:sp>
          <p:nvSpPr>
            <p:cNvPr id="38951" name="Rectangle 9">
              <a:extLst>
                <a:ext uri="{FF2B5EF4-FFF2-40B4-BE49-F238E27FC236}">
                  <a16:creationId xmlns:a16="http://schemas.microsoft.com/office/drawing/2014/main" id="{230FCF5E-EA1D-4FAF-B7EC-71855527F102}"/>
                </a:ext>
              </a:extLst>
            </p:cNvPr>
            <p:cNvSpPr>
              <a:spLocks noChangeArrowheads="1"/>
            </p:cNvSpPr>
            <p:nvPr/>
          </p:nvSpPr>
          <p:spPr bwMode="auto">
            <a:xfrm>
              <a:off x="4668" y="2370"/>
              <a:ext cx="23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2800" i="1"/>
                <a:t>÷</a:t>
              </a:r>
            </a:p>
          </p:txBody>
        </p:sp>
        <p:cxnSp>
          <p:nvCxnSpPr>
            <p:cNvPr id="38952" name="AutoShape 10">
              <a:extLst>
                <a:ext uri="{FF2B5EF4-FFF2-40B4-BE49-F238E27FC236}">
                  <a16:creationId xmlns:a16="http://schemas.microsoft.com/office/drawing/2014/main" id="{AD10BF76-2CF4-4414-9371-AD560450AD31}"/>
                </a:ext>
              </a:extLst>
            </p:cNvPr>
            <p:cNvCxnSpPr>
              <a:cxnSpLocks noChangeShapeType="1"/>
              <a:stCxn id="38949" idx="2"/>
              <a:endCxn id="38950" idx="0"/>
            </p:cNvCxnSpPr>
            <p:nvPr/>
          </p:nvCxnSpPr>
          <p:spPr bwMode="auto">
            <a:xfrm>
              <a:off x="4797" y="2956"/>
              <a:ext cx="1" cy="227"/>
            </a:xfrm>
            <a:prstGeom prst="straightConnector1">
              <a:avLst/>
            </a:prstGeom>
            <a:noFill/>
            <a:ln w="9525">
              <a:solidFill>
                <a:schemeClr val="tx1"/>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919" name="Group 11">
            <a:extLst>
              <a:ext uri="{FF2B5EF4-FFF2-40B4-BE49-F238E27FC236}">
                <a16:creationId xmlns:a16="http://schemas.microsoft.com/office/drawing/2014/main" id="{0B725BE4-27F6-41AA-A266-AE0731D9E1AB}"/>
              </a:ext>
            </a:extLst>
          </p:cNvPr>
          <p:cNvGrpSpPr>
            <a:grpSpLocks/>
          </p:cNvGrpSpPr>
          <p:nvPr/>
        </p:nvGrpSpPr>
        <p:grpSpPr bwMode="auto">
          <a:xfrm>
            <a:off x="519113" y="3792538"/>
            <a:ext cx="1992312" cy="1690687"/>
            <a:chOff x="327" y="2401"/>
            <a:chExt cx="1255" cy="1065"/>
          </a:xfrm>
        </p:grpSpPr>
        <p:sp>
          <p:nvSpPr>
            <p:cNvPr id="38947" name="AutoShape 12">
              <a:extLst>
                <a:ext uri="{FF2B5EF4-FFF2-40B4-BE49-F238E27FC236}">
                  <a16:creationId xmlns:a16="http://schemas.microsoft.com/office/drawing/2014/main" id="{ADFAB96E-5218-4A42-BC5A-A418F8B6B392}"/>
                </a:ext>
              </a:extLst>
            </p:cNvPr>
            <p:cNvSpPr>
              <a:spLocks noChangeArrowheads="1"/>
            </p:cNvSpPr>
            <p:nvPr/>
          </p:nvSpPr>
          <p:spPr bwMode="auto">
            <a:xfrm>
              <a:off x="327" y="3190"/>
              <a:ext cx="1255" cy="276"/>
            </a:xfrm>
            <a:prstGeom prst="roundRect">
              <a:avLst>
                <a:gd name="adj" fmla="val 16667"/>
              </a:avLst>
            </a:prstGeom>
            <a:solidFill>
              <a:srgbClr val="CC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1600"/>
                <a:t># of Shares</a:t>
              </a:r>
            </a:p>
          </p:txBody>
        </p:sp>
        <p:cxnSp>
          <p:nvCxnSpPr>
            <p:cNvPr id="38948" name="AutoShape 13">
              <a:extLst>
                <a:ext uri="{FF2B5EF4-FFF2-40B4-BE49-F238E27FC236}">
                  <a16:creationId xmlns:a16="http://schemas.microsoft.com/office/drawing/2014/main" id="{C7669B27-5AF6-475B-8E8E-6C55A4BBCB53}"/>
                </a:ext>
              </a:extLst>
            </p:cNvPr>
            <p:cNvCxnSpPr>
              <a:cxnSpLocks noChangeShapeType="1"/>
              <a:endCxn id="38947" idx="0"/>
            </p:cNvCxnSpPr>
            <p:nvPr/>
          </p:nvCxnSpPr>
          <p:spPr bwMode="auto">
            <a:xfrm flipH="1">
              <a:off x="955" y="2401"/>
              <a:ext cx="1" cy="789"/>
            </a:xfrm>
            <a:prstGeom prst="straightConnector1">
              <a:avLst/>
            </a:prstGeom>
            <a:noFill/>
            <a:ln w="9525">
              <a:solidFill>
                <a:schemeClr val="tx1"/>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920" name="Group 14">
            <a:extLst>
              <a:ext uri="{FF2B5EF4-FFF2-40B4-BE49-F238E27FC236}">
                <a16:creationId xmlns:a16="http://schemas.microsoft.com/office/drawing/2014/main" id="{6CF6D29A-95BD-46EE-ACB9-ECDB2EECA15D}"/>
              </a:ext>
            </a:extLst>
          </p:cNvPr>
          <p:cNvGrpSpPr>
            <a:grpSpLocks/>
          </p:cNvGrpSpPr>
          <p:nvPr/>
        </p:nvGrpSpPr>
        <p:grpSpPr bwMode="auto">
          <a:xfrm>
            <a:off x="3594100" y="3790950"/>
            <a:ext cx="1992313" cy="1668463"/>
            <a:chOff x="2264" y="2400"/>
            <a:chExt cx="1255" cy="1051"/>
          </a:xfrm>
        </p:grpSpPr>
        <p:sp>
          <p:nvSpPr>
            <p:cNvPr id="38945" name="AutoShape 15">
              <a:extLst>
                <a:ext uri="{FF2B5EF4-FFF2-40B4-BE49-F238E27FC236}">
                  <a16:creationId xmlns:a16="http://schemas.microsoft.com/office/drawing/2014/main" id="{2B1938A3-8A44-4E5C-A9B0-CC9FA670005C}"/>
                </a:ext>
              </a:extLst>
            </p:cNvPr>
            <p:cNvSpPr>
              <a:spLocks noChangeArrowheads="1"/>
            </p:cNvSpPr>
            <p:nvPr/>
          </p:nvSpPr>
          <p:spPr bwMode="auto">
            <a:xfrm>
              <a:off x="2264" y="3175"/>
              <a:ext cx="1255" cy="276"/>
            </a:xfrm>
            <a:prstGeom prst="roundRect">
              <a:avLst>
                <a:gd name="adj" fmla="val 16667"/>
              </a:avLst>
            </a:prstGeom>
            <a:solidFill>
              <a:srgbClr val="CC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1200"/>
                <a:t>Pay Work-Level</a:t>
              </a:r>
            </a:p>
            <a:p>
              <a:pPr algn="ctr" eaLnBrk="1" hangingPunct="1"/>
              <a:r>
                <a:rPr lang="en-US" altLang="en-US" sz="1200"/>
                <a:t>Midpoint</a:t>
              </a:r>
            </a:p>
          </p:txBody>
        </p:sp>
        <p:cxnSp>
          <p:nvCxnSpPr>
            <p:cNvPr id="38946" name="AutoShape 16">
              <a:extLst>
                <a:ext uri="{FF2B5EF4-FFF2-40B4-BE49-F238E27FC236}">
                  <a16:creationId xmlns:a16="http://schemas.microsoft.com/office/drawing/2014/main" id="{708EAA1F-FC61-4C34-9352-AAC27A42448F}"/>
                </a:ext>
              </a:extLst>
            </p:cNvPr>
            <p:cNvCxnSpPr>
              <a:cxnSpLocks noChangeShapeType="1"/>
              <a:endCxn id="38945" idx="0"/>
            </p:cNvCxnSpPr>
            <p:nvPr/>
          </p:nvCxnSpPr>
          <p:spPr bwMode="auto">
            <a:xfrm>
              <a:off x="2890" y="2400"/>
              <a:ext cx="2" cy="775"/>
            </a:xfrm>
            <a:prstGeom prst="straightConnector1">
              <a:avLst/>
            </a:prstGeom>
            <a:noFill/>
            <a:ln w="9525">
              <a:solidFill>
                <a:schemeClr val="tx1"/>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921" name="Group 17">
            <a:extLst>
              <a:ext uri="{FF2B5EF4-FFF2-40B4-BE49-F238E27FC236}">
                <a16:creationId xmlns:a16="http://schemas.microsoft.com/office/drawing/2014/main" id="{65DF2F43-FF5A-431C-8710-DBF5C86FACB8}"/>
              </a:ext>
            </a:extLst>
          </p:cNvPr>
          <p:cNvGrpSpPr>
            <a:grpSpLocks/>
          </p:cNvGrpSpPr>
          <p:nvPr/>
        </p:nvGrpSpPr>
        <p:grpSpPr bwMode="auto">
          <a:xfrm>
            <a:off x="1516063" y="4940300"/>
            <a:ext cx="6100762" cy="1166813"/>
            <a:chOff x="955" y="3124"/>
            <a:chExt cx="3843" cy="735"/>
          </a:xfrm>
        </p:grpSpPr>
        <p:sp>
          <p:nvSpPr>
            <p:cNvPr id="38940" name="Rectangle 18">
              <a:extLst>
                <a:ext uri="{FF2B5EF4-FFF2-40B4-BE49-F238E27FC236}">
                  <a16:creationId xmlns:a16="http://schemas.microsoft.com/office/drawing/2014/main" id="{09F01CEF-C5D7-4E35-905F-6DAFE0897663}"/>
                </a:ext>
              </a:extLst>
            </p:cNvPr>
            <p:cNvSpPr>
              <a:spLocks noChangeArrowheads="1"/>
            </p:cNvSpPr>
            <p:nvPr/>
          </p:nvSpPr>
          <p:spPr bwMode="auto">
            <a:xfrm>
              <a:off x="1797" y="3139"/>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2800" i="1"/>
                <a:t>x</a:t>
              </a:r>
            </a:p>
          </p:txBody>
        </p:sp>
        <p:sp>
          <p:nvSpPr>
            <p:cNvPr id="38941" name="Rectangle 19">
              <a:extLst>
                <a:ext uri="{FF2B5EF4-FFF2-40B4-BE49-F238E27FC236}">
                  <a16:creationId xmlns:a16="http://schemas.microsoft.com/office/drawing/2014/main" id="{E68C4C58-BE9D-40BE-ADF1-DA8914A0EF7D}"/>
                </a:ext>
              </a:extLst>
            </p:cNvPr>
            <p:cNvSpPr>
              <a:spLocks noChangeArrowheads="1"/>
            </p:cNvSpPr>
            <p:nvPr/>
          </p:nvSpPr>
          <p:spPr bwMode="auto">
            <a:xfrm>
              <a:off x="3750" y="3124"/>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2800" i="1"/>
                <a:t>x</a:t>
              </a:r>
            </a:p>
          </p:txBody>
        </p:sp>
        <p:cxnSp>
          <p:nvCxnSpPr>
            <p:cNvPr id="38942" name="AutoShape 20">
              <a:extLst>
                <a:ext uri="{FF2B5EF4-FFF2-40B4-BE49-F238E27FC236}">
                  <a16:creationId xmlns:a16="http://schemas.microsoft.com/office/drawing/2014/main" id="{650E41E2-2F12-43F5-A4D7-702B778BD1AC}"/>
                </a:ext>
              </a:extLst>
            </p:cNvPr>
            <p:cNvCxnSpPr>
              <a:cxnSpLocks noChangeShapeType="1"/>
              <a:stCxn id="38947" idx="2"/>
              <a:endCxn id="38916" idx="0"/>
            </p:cNvCxnSpPr>
            <p:nvPr/>
          </p:nvCxnSpPr>
          <p:spPr bwMode="auto">
            <a:xfrm rot="16200000" flipH="1">
              <a:off x="1725" y="2696"/>
              <a:ext cx="393" cy="1934"/>
            </a:xfrm>
            <a:prstGeom prst="bentConnector3">
              <a:avLst>
                <a:gd name="adj1" fmla="val 49875"/>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43" name="AutoShape 21">
              <a:extLst>
                <a:ext uri="{FF2B5EF4-FFF2-40B4-BE49-F238E27FC236}">
                  <a16:creationId xmlns:a16="http://schemas.microsoft.com/office/drawing/2014/main" id="{74F61A29-A841-45CD-AFE7-915D85EDF595}"/>
                </a:ext>
              </a:extLst>
            </p:cNvPr>
            <p:cNvCxnSpPr>
              <a:cxnSpLocks noChangeShapeType="1"/>
              <a:stCxn id="38950" idx="2"/>
              <a:endCxn id="38916" idx="0"/>
            </p:cNvCxnSpPr>
            <p:nvPr/>
          </p:nvCxnSpPr>
          <p:spPr bwMode="auto">
            <a:xfrm rot="5400000">
              <a:off x="3644" y="2704"/>
              <a:ext cx="400" cy="1909"/>
            </a:xfrm>
            <a:prstGeom prst="bentConnector3">
              <a:avLst>
                <a:gd name="adj1" fmla="val 50000"/>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44" name="AutoShape 22">
              <a:extLst>
                <a:ext uri="{FF2B5EF4-FFF2-40B4-BE49-F238E27FC236}">
                  <a16:creationId xmlns:a16="http://schemas.microsoft.com/office/drawing/2014/main" id="{B19DE9F3-6F26-4B10-9BF6-2AA1592712D0}"/>
                </a:ext>
              </a:extLst>
            </p:cNvPr>
            <p:cNvCxnSpPr>
              <a:cxnSpLocks noChangeShapeType="1"/>
              <a:stCxn id="38945" idx="2"/>
              <a:endCxn id="38916" idx="0"/>
            </p:cNvCxnSpPr>
            <p:nvPr/>
          </p:nvCxnSpPr>
          <p:spPr bwMode="auto">
            <a:xfrm flipH="1">
              <a:off x="2889" y="3451"/>
              <a:ext cx="3" cy="408"/>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922" name="AutoShape 26">
            <a:extLst>
              <a:ext uri="{FF2B5EF4-FFF2-40B4-BE49-F238E27FC236}">
                <a16:creationId xmlns:a16="http://schemas.microsoft.com/office/drawing/2014/main" id="{998ABF44-73BB-407D-98E5-690FE3FCC340}"/>
              </a:ext>
            </a:extLst>
          </p:cNvPr>
          <p:cNvSpPr>
            <a:spLocks noChangeArrowheads="1"/>
          </p:cNvSpPr>
          <p:nvPr/>
        </p:nvSpPr>
        <p:spPr bwMode="auto">
          <a:xfrm>
            <a:off x="209550" y="2832100"/>
            <a:ext cx="2614613" cy="973138"/>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2000"/>
              <a:t>Performance Rating</a:t>
            </a:r>
            <a:r>
              <a:rPr lang="en-US" altLang="en-US"/>
              <a:t/>
            </a:r>
            <a:br>
              <a:rPr lang="en-US" altLang="en-US"/>
            </a:br>
            <a:r>
              <a:rPr lang="en-US" altLang="en-US" sz="1800" b="0"/>
              <a:t>(3.6, 3.8, 4.3, etc.)</a:t>
            </a:r>
          </a:p>
        </p:txBody>
      </p:sp>
      <p:sp>
        <p:nvSpPr>
          <p:cNvPr id="38923" name="AutoShape 28">
            <a:extLst>
              <a:ext uri="{FF2B5EF4-FFF2-40B4-BE49-F238E27FC236}">
                <a16:creationId xmlns:a16="http://schemas.microsoft.com/office/drawing/2014/main" id="{2F910D69-D145-4230-A1D4-74D47083618C}"/>
              </a:ext>
            </a:extLst>
          </p:cNvPr>
          <p:cNvSpPr>
            <a:spLocks noChangeArrowheads="1"/>
          </p:cNvSpPr>
          <p:nvPr/>
        </p:nvSpPr>
        <p:spPr bwMode="auto">
          <a:xfrm>
            <a:off x="6350000" y="2832100"/>
            <a:ext cx="2614613" cy="973138"/>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2000"/>
              <a:t>Bonus Budget $</a:t>
            </a:r>
          </a:p>
          <a:p>
            <a:pPr algn="ctr" eaLnBrk="1" hangingPunct="1"/>
            <a:r>
              <a:rPr lang="en-US" altLang="en-US" sz="1800" b="0"/>
              <a:t>(% of total base pay)</a:t>
            </a:r>
          </a:p>
        </p:txBody>
      </p:sp>
      <p:grpSp>
        <p:nvGrpSpPr>
          <p:cNvPr id="38924" name="Group 29">
            <a:extLst>
              <a:ext uri="{FF2B5EF4-FFF2-40B4-BE49-F238E27FC236}">
                <a16:creationId xmlns:a16="http://schemas.microsoft.com/office/drawing/2014/main" id="{FECE8B83-BD50-4BD1-AE89-439A0EF5288C}"/>
              </a:ext>
            </a:extLst>
          </p:cNvPr>
          <p:cNvGrpSpPr>
            <a:grpSpLocks/>
          </p:cNvGrpSpPr>
          <p:nvPr/>
        </p:nvGrpSpPr>
        <p:grpSpPr bwMode="auto">
          <a:xfrm>
            <a:off x="2824163" y="1330325"/>
            <a:ext cx="2444750" cy="1989138"/>
            <a:chOff x="1779" y="838"/>
            <a:chExt cx="1540" cy="1253"/>
          </a:xfrm>
        </p:grpSpPr>
        <p:sp>
          <p:nvSpPr>
            <p:cNvPr id="38936" name="AutoShape 30">
              <a:extLst>
                <a:ext uri="{FF2B5EF4-FFF2-40B4-BE49-F238E27FC236}">
                  <a16:creationId xmlns:a16="http://schemas.microsoft.com/office/drawing/2014/main" id="{A65D4209-DF95-427C-80A1-F72091E57FC0}"/>
                </a:ext>
              </a:extLst>
            </p:cNvPr>
            <p:cNvSpPr>
              <a:spLocks noChangeArrowheads="1"/>
            </p:cNvSpPr>
            <p:nvPr/>
          </p:nvSpPr>
          <p:spPr bwMode="auto">
            <a:xfrm>
              <a:off x="2054" y="1229"/>
              <a:ext cx="1256" cy="276"/>
            </a:xfrm>
            <a:prstGeom prst="roundRect">
              <a:avLst>
                <a:gd name="adj" fmla="val 16667"/>
              </a:avLst>
            </a:prstGeom>
            <a:solidFill>
              <a:srgbClr val="CC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1600"/>
                <a:t>Share Increment</a:t>
              </a:r>
            </a:p>
          </p:txBody>
        </p:sp>
        <p:sp>
          <p:nvSpPr>
            <p:cNvPr id="38937" name="AutoShape 31">
              <a:extLst>
                <a:ext uri="{FF2B5EF4-FFF2-40B4-BE49-F238E27FC236}">
                  <a16:creationId xmlns:a16="http://schemas.microsoft.com/office/drawing/2014/main" id="{A19705F1-64CC-4A8F-A7B9-7D9833213704}"/>
                </a:ext>
              </a:extLst>
            </p:cNvPr>
            <p:cNvSpPr>
              <a:spLocks noChangeArrowheads="1"/>
            </p:cNvSpPr>
            <p:nvPr/>
          </p:nvSpPr>
          <p:spPr bwMode="auto">
            <a:xfrm>
              <a:off x="2063" y="838"/>
              <a:ext cx="1256" cy="276"/>
            </a:xfrm>
            <a:prstGeom prst="roundRect">
              <a:avLst>
                <a:gd name="adj" fmla="val 16667"/>
              </a:avLst>
            </a:prstGeom>
            <a:solidFill>
              <a:srgbClr val="CC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1600"/>
                <a:t>Rating Threshold</a:t>
              </a:r>
            </a:p>
          </p:txBody>
        </p:sp>
        <p:cxnSp>
          <p:nvCxnSpPr>
            <p:cNvPr id="38938" name="AutoShape 32">
              <a:extLst>
                <a:ext uri="{FF2B5EF4-FFF2-40B4-BE49-F238E27FC236}">
                  <a16:creationId xmlns:a16="http://schemas.microsoft.com/office/drawing/2014/main" id="{5661E46E-83A5-4AB1-839F-1F447D49E896}"/>
                </a:ext>
              </a:extLst>
            </p:cNvPr>
            <p:cNvCxnSpPr>
              <a:cxnSpLocks noChangeShapeType="1"/>
              <a:stCxn id="38936" idx="1"/>
              <a:endCxn id="38922" idx="3"/>
            </p:cNvCxnSpPr>
            <p:nvPr/>
          </p:nvCxnSpPr>
          <p:spPr bwMode="auto">
            <a:xfrm rot="10800000" flipV="1">
              <a:off x="1779" y="1367"/>
              <a:ext cx="275" cy="724"/>
            </a:xfrm>
            <a:prstGeom prst="bentConnector3">
              <a:avLst>
                <a:gd name="adj1" fmla="val 50181"/>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39" name="AutoShape 33">
              <a:extLst>
                <a:ext uri="{FF2B5EF4-FFF2-40B4-BE49-F238E27FC236}">
                  <a16:creationId xmlns:a16="http://schemas.microsoft.com/office/drawing/2014/main" id="{31A11998-B6B2-4888-AA66-15A0BBA48FB6}"/>
                </a:ext>
              </a:extLst>
            </p:cNvPr>
            <p:cNvCxnSpPr>
              <a:cxnSpLocks noChangeShapeType="1"/>
              <a:stCxn id="38937" idx="1"/>
              <a:endCxn id="38922" idx="3"/>
            </p:cNvCxnSpPr>
            <p:nvPr/>
          </p:nvCxnSpPr>
          <p:spPr bwMode="auto">
            <a:xfrm rot="10800000" flipV="1">
              <a:off x="1779" y="976"/>
              <a:ext cx="284" cy="1115"/>
            </a:xfrm>
            <a:prstGeom prst="bentConnector3">
              <a:avLst>
                <a:gd name="adj1" fmla="val 52815"/>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925" name="Text Box 34">
            <a:extLst>
              <a:ext uri="{FF2B5EF4-FFF2-40B4-BE49-F238E27FC236}">
                <a16:creationId xmlns:a16="http://schemas.microsoft.com/office/drawing/2014/main" id="{83926CE8-F7DD-4CE9-8872-FDE69B6B6270}"/>
              </a:ext>
            </a:extLst>
          </p:cNvPr>
          <p:cNvSpPr txBox="1">
            <a:spLocks noChangeArrowheads="1"/>
          </p:cNvSpPr>
          <p:nvPr/>
        </p:nvSpPr>
        <p:spPr bwMode="auto">
          <a:xfrm>
            <a:off x="504825" y="4833938"/>
            <a:ext cx="8763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000"/>
              <a:t>Column EA</a:t>
            </a:r>
          </a:p>
        </p:txBody>
      </p:sp>
      <p:sp>
        <p:nvSpPr>
          <p:cNvPr id="38926" name="Text Box 35">
            <a:extLst>
              <a:ext uri="{FF2B5EF4-FFF2-40B4-BE49-F238E27FC236}">
                <a16:creationId xmlns:a16="http://schemas.microsoft.com/office/drawing/2014/main" id="{6312F54A-5503-46C8-802B-5356F83AC05F}"/>
              </a:ext>
            </a:extLst>
          </p:cNvPr>
          <p:cNvSpPr txBox="1">
            <a:spLocks noChangeArrowheads="1"/>
          </p:cNvSpPr>
          <p:nvPr/>
        </p:nvSpPr>
        <p:spPr bwMode="auto">
          <a:xfrm>
            <a:off x="3554413" y="4810125"/>
            <a:ext cx="8842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000"/>
              <a:t>Column BH</a:t>
            </a:r>
          </a:p>
        </p:txBody>
      </p:sp>
      <p:sp>
        <p:nvSpPr>
          <p:cNvPr id="38927" name="Text Box 36">
            <a:extLst>
              <a:ext uri="{FF2B5EF4-FFF2-40B4-BE49-F238E27FC236}">
                <a16:creationId xmlns:a16="http://schemas.microsoft.com/office/drawing/2014/main" id="{AFAF8C70-0BAF-42CA-A733-2C99D123CC25}"/>
              </a:ext>
            </a:extLst>
          </p:cNvPr>
          <p:cNvSpPr txBox="1">
            <a:spLocks noChangeArrowheads="1"/>
          </p:cNvSpPr>
          <p:nvPr/>
        </p:nvSpPr>
        <p:spPr bwMode="auto">
          <a:xfrm>
            <a:off x="3073400" y="5891213"/>
            <a:ext cx="8763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000"/>
              <a:t>Column ED</a:t>
            </a:r>
          </a:p>
        </p:txBody>
      </p:sp>
      <p:sp>
        <p:nvSpPr>
          <p:cNvPr id="38928" name="Text Box 37">
            <a:extLst>
              <a:ext uri="{FF2B5EF4-FFF2-40B4-BE49-F238E27FC236}">
                <a16:creationId xmlns:a16="http://schemas.microsoft.com/office/drawing/2014/main" id="{E00D600D-8ACF-4C2F-A2FA-0298F373AC18}"/>
              </a:ext>
            </a:extLst>
          </p:cNvPr>
          <p:cNvSpPr txBox="1">
            <a:spLocks noChangeArrowheads="1"/>
          </p:cNvSpPr>
          <p:nvPr/>
        </p:nvSpPr>
        <p:spPr bwMode="auto">
          <a:xfrm>
            <a:off x="6451600" y="3986213"/>
            <a:ext cx="1122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000"/>
              <a:t>Hidden Column</a:t>
            </a:r>
          </a:p>
        </p:txBody>
      </p:sp>
      <p:sp>
        <p:nvSpPr>
          <p:cNvPr id="38929" name="Text Box 38">
            <a:extLst>
              <a:ext uri="{FF2B5EF4-FFF2-40B4-BE49-F238E27FC236}">
                <a16:creationId xmlns:a16="http://schemas.microsoft.com/office/drawing/2014/main" id="{E4D0C2E7-733B-43F8-9C78-4FC04F1171D9}"/>
              </a:ext>
            </a:extLst>
          </p:cNvPr>
          <p:cNvSpPr txBox="1">
            <a:spLocks noChangeArrowheads="1"/>
          </p:cNvSpPr>
          <p:nvPr/>
        </p:nvSpPr>
        <p:spPr bwMode="auto">
          <a:xfrm>
            <a:off x="6465888" y="4800600"/>
            <a:ext cx="11223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000"/>
              <a:t>Hidden Column</a:t>
            </a:r>
          </a:p>
        </p:txBody>
      </p:sp>
      <p:sp>
        <p:nvSpPr>
          <p:cNvPr id="38930" name="Text Box 39">
            <a:extLst>
              <a:ext uri="{FF2B5EF4-FFF2-40B4-BE49-F238E27FC236}">
                <a16:creationId xmlns:a16="http://schemas.microsoft.com/office/drawing/2014/main" id="{971F2064-F2D8-4EF3-89D7-A586B17FD0A2}"/>
              </a:ext>
            </a:extLst>
          </p:cNvPr>
          <p:cNvSpPr txBox="1">
            <a:spLocks noChangeArrowheads="1"/>
          </p:cNvSpPr>
          <p:nvPr/>
        </p:nvSpPr>
        <p:spPr bwMode="auto">
          <a:xfrm>
            <a:off x="5248275" y="1385888"/>
            <a:ext cx="7016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000"/>
              <a:t>Cell EA7</a:t>
            </a:r>
          </a:p>
        </p:txBody>
      </p:sp>
      <p:sp>
        <p:nvSpPr>
          <p:cNvPr id="38931" name="Text Box 40">
            <a:extLst>
              <a:ext uri="{FF2B5EF4-FFF2-40B4-BE49-F238E27FC236}">
                <a16:creationId xmlns:a16="http://schemas.microsoft.com/office/drawing/2014/main" id="{7CFA1E5D-40D2-49B8-B876-458EC9869F9F}"/>
              </a:ext>
            </a:extLst>
          </p:cNvPr>
          <p:cNvSpPr txBox="1">
            <a:spLocks noChangeArrowheads="1"/>
          </p:cNvSpPr>
          <p:nvPr/>
        </p:nvSpPr>
        <p:spPr bwMode="auto">
          <a:xfrm>
            <a:off x="5222875" y="2033588"/>
            <a:ext cx="1270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000"/>
              <a:t>Budget and Setup</a:t>
            </a:r>
          </a:p>
        </p:txBody>
      </p:sp>
      <p:sp>
        <p:nvSpPr>
          <p:cNvPr id="38932" name="Text Box 41">
            <a:extLst>
              <a:ext uri="{FF2B5EF4-FFF2-40B4-BE49-F238E27FC236}">
                <a16:creationId xmlns:a16="http://schemas.microsoft.com/office/drawing/2014/main" id="{FA42E150-0651-4E1F-B66A-62B5997BFD96}"/>
              </a:ext>
            </a:extLst>
          </p:cNvPr>
          <p:cNvSpPr txBox="1">
            <a:spLocks noChangeArrowheads="1"/>
          </p:cNvSpPr>
          <p:nvPr/>
        </p:nvSpPr>
        <p:spPr bwMode="auto">
          <a:xfrm>
            <a:off x="227013" y="3794125"/>
            <a:ext cx="8763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000"/>
              <a:t>Column AX</a:t>
            </a:r>
          </a:p>
        </p:txBody>
      </p:sp>
      <p:sp>
        <p:nvSpPr>
          <p:cNvPr id="38933" name="Text Box 42">
            <a:extLst>
              <a:ext uri="{FF2B5EF4-FFF2-40B4-BE49-F238E27FC236}">
                <a16:creationId xmlns:a16="http://schemas.microsoft.com/office/drawing/2014/main" id="{35891F55-320F-41D1-BA8E-CE38CFDCB68A}"/>
              </a:ext>
            </a:extLst>
          </p:cNvPr>
          <p:cNvSpPr txBox="1">
            <a:spLocks noChangeArrowheads="1"/>
          </p:cNvSpPr>
          <p:nvPr/>
        </p:nvSpPr>
        <p:spPr bwMode="auto">
          <a:xfrm>
            <a:off x="7874000" y="3770313"/>
            <a:ext cx="1270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000"/>
              <a:t>Budget and Setup</a:t>
            </a:r>
          </a:p>
        </p:txBody>
      </p:sp>
      <p:sp>
        <p:nvSpPr>
          <p:cNvPr id="38934" name="AutoShape 5">
            <a:extLst>
              <a:ext uri="{FF2B5EF4-FFF2-40B4-BE49-F238E27FC236}">
                <a16:creationId xmlns:a16="http://schemas.microsoft.com/office/drawing/2014/main" id="{BC949446-EAB2-4E0B-ABF5-5218EE02931F}"/>
              </a:ext>
            </a:extLst>
          </p:cNvPr>
          <p:cNvSpPr>
            <a:spLocks noChangeArrowheads="1"/>
          </p:cNvSpPr>
          <p:nvPr/>
        </p:nvSpPr>
        <p:spPr bwMode="auto">
          <a:xfrm>
            <a:off x="3279775" y="2836863"/>
            <a:ext cx="2614613" cy="973137"/>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2000"/>
              <a:t>Pay Work-Level</a:t>
            </a:r>
          </a:p>
          <a:p>
            <a:pPr algn="ctr" eaLnBrk="1" hangingPunct="1"/>
            <a:r>
              <a:rPr lang="en-US" altLang="en-US" sz="2000"/>
              <a:t>Midpoint</a:t>
            </a:r>
            <a:endParaRPr lang="en-US" altLang="en-US" sz="1800" b="0"/>
          </a:p>
        </p:txBody>
      </p:sp>
      <p:sp>
        <p:nvSpPr>
          <p:cNvPr id="38935" name="Rectangle 40">
            <a:extLst>
              <a:ext uri="{FF2B5EF4-FFF2-40B4-BE49-F238E27FC236}">
                <a16:creationId xmlns:a16="http://schemas.microsoft.com/office/drawing/2014/main" id="{CB136A07-E92F-407C-9044-75D2F99D374A}"/>
              </a:ext>
            </a:extLst>
          </p:cNvPr>
          <p:cNvSpPr>
            <a:spLocks noChangeArrowheads="1"/>
          </p:cNvSpPr>
          <p:nvPr/>
        </p:nvSpPr>
        <p:spPr bwMode="auto">
          <a:xfrm>
            <a:off x="3806825" y="3562350"/>
            <a:ext cx="1703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1000" b="0"/>
              <a:t>(NGA=Pay Band Midpoint)</a:t>
            </a:r>
            <a:endParaRPr lang="en-US" altLang="en-US" sz="900" b="0"/>
          </a:p>
        </p:txBody>
      </p:sp>
      <p:pic>
        <p:nvPicPr>
          <p:cNvPr id="2" name="Audio 1">
            <a:hlinkClick r:id="" action="ppaction://media"/>
            <a:extLst>
              <a:ext uri="{FF2B5EF4-FFF2-40B4-BE49-F238E27FC236}">
                <a16:creationId xmlns:a16="http://schemas.microsoft.com/office/drawing/2014/main" id="{A98748F0-593A-408D-B661-6DA93F1E1D9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0413" y="6094413"/>
            <a:ext cx="609600" cy="609600"/>
          </a:xfrm>
          <a:prstGeom prst="rect">
            <a:avLst/>
          </a:prstGeom>
        </p:spPr>
      </p:pic>
      <p:sp>
        <p:nvSpPr>
          <p:cNvPr id="42"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3" name="Picture 22" descr="DCIPS_blue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741528"/>
      </p:ext>
    </p:extLst>
  </p:cSld>
  <p:clrMapOvr>
    <a:masterClrMapping/>
  </p:clrMapOvr>
  <mc:AlternateContent xmlns:mc="http://schemas.openxmlformats.org/markup-compatibility/2006" xmlns:p14="http://schemas.microsoft.com/office/powerpoint/2010/main">
    <mc:Choice Requires="p14">
      <p:transition spd="slow" p14:dur="2000" advTm="23161"/>
    </mc:Choice>
    <mc:Fallback xmlns="">
      <p:transition spd="slow" advTm="231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4848"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A01BF831-C65D-43E3-AF91-8654A8194CD9}"/>
              </a:ext>
            </a:extLst>
          </p:cNvPr>
          <p:cNvSpPr>
            <a:spLocks noGrp="1" noChangeArrowheads="1"/>
          </p:cNvSpPr>
          <p:nvPr>
            <p:ph type="title"/>
          </p:nvPr>
        </p:nvSpPr>
        <p:spPr>
          <a:xfrm>
            <a:off x="3542538" y="252412"/>
            <a:ext cx="5072063" cy="868363"/>
          </a:xfrm>
        </p:spPr>
        <p:txBody>
          <a:bodyPr>
            <a:noAutofit/>
          </a:bodyPr>
          <a:lstStyle/>
          <a:p>
            <a:pPr algn="r"/>
            <a:r>
              <a:rPr lang="en-US" altLang="en-US" sz="3200" b="1" i="1" dirty="0">
                <a:solidFill>
                  <a:srgbClr val="002060"/>
                </a:solidFill>
                <a:latin typeface="Arial" panose="020B0604020202020204" pitchFamily="34" charset="0"/>
                <a:cs typeface="Arial" panose="020B0604020202020204" pitchFamily="34" charset="0"/>
              </a:rPr>
              <a:t>Rating Threshold &amp; Share Increment</a:t>
            </a:r>
          </a:p>
        </p:txBody>
      </p:sp>
      <p:sp>
        <p:nvSpPr>
          <p:cNvPr id="351498" name="Rectangle 266">
            <a:extLst>
              <a:ext uri="{FF2B5EF4-FFF2-40B4-BE49-F238E27FC236}">
                <a16:creationId xmlns:a16="http://schemas.microsoft.com/office/drawing/2014/main" id="{4FDC4553-1C14-4B8E-A998-1F8975C53CDE}"/>
              </a:ext>
            </a:extLst>
          </p:cNvPr>
          <p:cNvSpPr>
            <a:spLocks noChangeArrowheads="1"/>
          </p:cNvSpPr>
          <p:nvPr/>
        </p:nvSpPr>
        <p:spPr bwMode="auto">
          <a:xfrm>
            <a:off x="246063" y="1323975"/>
            <a:ext cx="8897937" cy="536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461963" indent="-23177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r>
              <a:rPr lang="en-US" altLang="en-US" i="1" dirty="0"/>
              <a:t> Rating Threshold</a:t>
            </a:r>
            <a:r>
              <a:rPr lang="en-US" altLang="en-US" b="0" dirty="0"/>
              <a:t> </a:t>
            </a:r>
          </a:p>
          <a:p>
            <a:pPr lvl="1"/>
            <a:r>
              <a:rPr lang="en-US" altLang="en-US" sz="2000" b="0" dirty="0"/>
              <a:t>Entered on the pay pool panel worksheet (CWB)</a:t>
            </a:r>
          </a:p>
          <a:p>
            <a:pPr lvl="1"/>
            <a:r>
              <a:rPr lang="en-US" altLang="en-US" sz="2000" b="0" dirty="0"/>
              <a:t>Minimum </a:t>
            </a:r>
            <a:r>
              <a:rPr lang="en-US" altLang="en-US" sz="2000" i="1" dirty="0"/>
              <a:t>overall average rating (e.g., 4.1)</a:t>
            </a:r>
            <a:r>
              <a:rPr lang="en-US" altLang="en-US" sz="2000" b="0" dirty="0"/>
              <a:t> to receive a bonus</a:t>
            </a:r>
          </a:p>
          <a:p>
            <a:pPr lvl="1"/>
            <a:r>
              <a:rPr lang="en-US" altLang="en-US" sz="2000" b="0" dirty="0"/>
              <a:t>Must be 2.6 or greater</a:t>
            </a:r>
          </a:p>
          <a:p>
            <a:pPr lvl="1">
              <a:buFont typeface="Univers" panose="020B0503020202020204" pitchFamily="34" charset="0"/>
              <a:buNone/>
            </a:pPr>
            <a:endParaRPr lang="en-US" altLang="en-US" sz="2000" b="0" dirty="0"/>
          </a:p>
          <a:p>
            <a:r>
              <a:rPr lang="en-US" altLang="en-US" i="1" dirty="0"/>
              <a:t> Share Increment</a:t>
            </a:r>
          </a:p>
          <a:p>
            <a:pPr lvl="1"/>
            <a:r>
              <a:rPr lang="en-US" altLang="en-US" sz="2000" b="0" dirty="0"/>
              <a:t>Entered on the Budget and Setup worksheet</a:t>
            </a:r>
          </a:p>
          <a:p>
            <a:pPr lvl="1"/>
            <a:r>
              <a:rPr lang="en-US" altLang="en-US" sz="2000" b="0" dirty="0"/>
              <a:t>Sets the % increase in shares as overall average rating increases</a:t>
            </a:r>
          </a:p>
          <a:p>
            <a:pPr lvl="2"/>
            <a:r>
              <a:rPr lang="en-US" altLang="en-US" sz="1800" b="0" dirty="0"/>
              <a:t>For example, assume that the share increment is 10%.  If the rating threshold is 4.0.a rating of 4.0 would get 1 share, a rating of 4.1 would get 1.1 shares, a rating of 4.2 would get 1.21 shares, etc.</a:t>
            </a:r>
          </a:p>
          <a:p>
            <a:pPr lvl="1"/>
            <a:r>
              <a:rPr lang="en-US" altLang="en-US" sz="2000" b="0" dirty="0"/>
              <a:t>The larger the share increment, the larger the range in bonuses 		</a:t>
            </a:r>
          </a:p>
        </p:txBody>
      </p:sp>
      <p:pic>
        <p:nvPicPr>
          <p:cNvPr id="3" name="Audio 2">
            <a:hlinkClick r:id="" action="ppaction://media"/>
            <a:extLst>
              <a:ext uri="{FF2B5EF4-FFF2-40B4-BE49-F238E27FC236}">
                <a16:creationId xmlns:a16="http://schemas.microsoft.com/office/drawing/2014/main" id="{6BAF9102-6BF1-484E-A9AE-AE45DADB865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0413" y="6094413"/>
            <a:ext cx="609600" cy="609600"/>
          </a:xfrm>
          <a:prstGeom prst="rect">
            <a:avLst/>
          </a:prstGeom>
        </p:spPr>
      </p:pic>
      <p:sp>
        <p:nvSpPr>
          <p:cNvPr id="6"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Picture 22" descr="DCIPS_blue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86830337"/>
      </p:ext>
    </p:extLst>
  </p:cSld>
  <p:clrMapOvr>
    <a:masterClrMapping/>
  </p:clrMapOvr>
  <mc:AlternateContent xmlns:mc="http://schemas.openxmlformats.org/markup-compatibility/2006" xmlns:p14="http://schemas.microsoft.com/office/powerpoint/2010/main">
    <mc:Choice Requires="p14">
      <p:transition spd="slow" p14:dur="2000" advTm="58839"/>
    </mc:Choice>
    <mc:Fallback xmlns="">
      <p:transition spd="slow" advTm="58839"/>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09">
            <a:extLst>
              <a:ext uri="{FF2B5EF4-FFF2-40B4-BE49-F238E27FC236}">
                <a16:creationId xmlns:a16="http://schemas.microsoft.com/office/drawing/2014/main" id="{5C136365-FE22-4A0E-90C9-4427B21DBFD5}"/>
              </a:ext>
            </a:extLst>
          </p:cNvPr>
          <p:cNvSpPr>
            <a:spLocks noGrp="1" noChangeArrowheads="1"/>
          </p:cNvSpPr>
          <p:nvPr>
            <p:ph type="title"/>
          </p:nvPr>
        </p:nvSpPr>
        <p:spPr>
          <a:xfrm>
            <a:off x="1000919" y="511203"/>
            <a:ext cx="7620000" cy="868363"/>
          </a:xfrm>
        </p:spPr>
        <p:txBody>
          <a:bodyPr>
            <a:normAutofit/>
          </a:bodyPr>
          <a:lstStyle/>
          <a:p>
            <a:pPr algn="r"/>
            <a:r>
              <a:rPr lang="en-US" altLang="en-US" sz="3600" b="1" i="1" dirty="0">
                <a:solidFill>
                  <a:srgbClr val="002060"/>
                </a:solidFill>
                <a:latin typeface="Arial" panose="020B0604020202020204" pitchFamily="34" charset="0"/>
                <a:cs typeface="Arial" panose="020B0604020202020204" pitchFamily="34" charset="0"/>
              </a:rPr>
              <a:t>Share Increment Example</a:t>
            </a:r>
          </a:p>
        </p:txBody>
      </p:sp>
      <p:sp>
        <p:nvSpPr>
          <p:cNvPr id="378990" name="Rectangle 110">
            <a:extLst>
              <a:ext uri="{FF2B5EF4-FFF2-40B4-BE49-F238E27FC236}">
                <a16:creationId xmlns:a16="http://schemas.microsoft.com/office/drawing/2014/main" id="{BE8185C6-D675-49F1-A61C-8AF9688AF4A8}"/>
              </a:ext>
            </a:extLst>
          </p:cNvPr>
          <p:cNvSpPr>
            <a:spLocks noGrp="1" noChangeArrowheads="1"/>
          </p:cNvSpPr>
          <p:nvPr>
            <p:ph type="body" sz="half" idx="1"/>
          </p:nvPr>
        </p:nvSpPr>
        <p:spPr>
          <a:xfrm>
            <a:off x="153988" y="1466850"/>
            <a:ext cx="5292725" cy="4802188"/>
          </a:xfrm>
        </p:spPr>
        <p:txBody>
          <a:bodyPr/>
          <a:lstStyle/>
          <a:p>
            <a:pPr marL="346075" indent="-346075">
              <a:defRPr/>
            </a:pPr>
            <a:r>
              <a:rPr lang="en-US" altLang="en-US" b="1" dirty="0"/>
              <a:t>A pay pool sets their share increment to 10%</a:t>
            </a:r>
          </a:p>
          <a:p>
            <a:pPr marL="752475" lvl="1">
              <a:defRPr/>
            </a:pPr>
            <a:r>
              <a:rPr lang="en-US" altLang="en-US" sz="2000" dirty="0"/>
              <a:t>Each additional tenth of a rating receives 10% more shares than the previous rating</a:t>
            </a:r>
          </a:p>
          <a:p>
            <a:pPr marL="752475" lvl="1">
              <a:defRPr/>
            </a:pPr>
            <a:endParaRPr lang="en-US" altLang="en-US" sz="2000" dirty="0"/>
          </a:p>
          <a:p>
            <a:pPr marL="752475" lvl="1">
              <a:defRPr/>
            </a:pPr>
            <a:endParaRPr lang="en-US" altLang="en-US" sz="2000" dirty="0"/>
          </a:p>
          <a:p>
            <a:pPr marL="346075" indent="-346075">
              <a:defRPr/>
            </a:pPr>
            <a:r>
              <a:rPr lang="en-US" altLang="en-US" b="1" dirty="0"/>
              <a:t>A pay pool sets the rating threshold to 4.0</a:t>
            </a:r>
          </a:p>
          <a:p>
            <a:pPr marL="0" indent="0">
              <a:buNone/>
              <a:defRPr/>
            </a:pPr>
            <a:endParaRPr lang="en-US" altLang="en-US" sz="2000" dirty="0"/>
          </a:p>
          <a:p>
            <a:pPr marL="346075" indent="-346075">
              <a:defRPr/>
            </a:pPr>
            <a:endParaRPr lang="en-US" altLang="en-US" b="1" dirty="0"/>
          </a:p>
          <a:p>
            <a:pPr marL="346075" indent="-346075">
              <a:defRPr/>
            </a:pPr>
            <a:endParaRPr lang="en-US" altLang="en-US" dirty="0"/>
          </a:p>
        </p:txBody>
      </p:sp>
      <p:graphicFrame>
        <p:nvGraphicFramePr>
          <p:cNvPr id="379541" name="Group 661">
            <a:extLst>
              <a:ext uri="{FF2B5EF4-FFF2-40B4-BE49-F238E27FC236}">
                <a16:creationId xmlns:a16="http://schemas.microsoft.com/office/drawing/2014/main" id="{96C19C19-8761-44DD-A7CF-7103F44EF7F5}"/>
              </a:ext>
            </a:extLst>
          </p:cNvPr>
          <p:cNvGraphicFramePr>
            <a:graphicFrameLocks noGrp="1"/>
          </p:cNvGraphicFramePr>
          <p:nvPr/>
        </p:nvGraphicFramePr>
        <p:xfrm>
          <a:off x="6731000" y="1514475"/>
          <a:ext cx="1422400" cy="4754592"/>
        </p:xfrm>
        <a:graphic>
          <a:graphicData uri="http://schemas.openxmlformats.org/drawingml/2006/table">
            <a:tbl>
              <a:tblPr/>
              <a:tblGrid>
                <a:gridCol w="433388">
                  <a:extLst>
                    <a:ext uri="{9D8B030D-6E8A-4147-A177-3AD203B41FA5}">
                      <a16:colId xmlns:a16="http://schemas.microsoft.com/office/drawing/2014/main" val="20000"/>
                    </a:ext>
                  </a:extLst>
                </a:gridCol>
                <a:gridCol w="989012">
                  <a:extLst>
                    <a:ext uri="{9D8B030D-6E8A-4147-A177-3AD203B41FA5}">
                      <a16:colId xmlns:a16="http://schemas.microsoft.com/office/drawing/2014/main" val="20001"/>
                    </a:ext>
                  </a:extLst>
                </a:gridCol>
              </a:tblGrid>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708" marB="45708" horzOverflow="overflow">
                    <a:lnL cap="flat">
                      <a:noFill/>
                    </a:lnL>
                    <a:lnR>
                      <a:noFill/>
                    </a:lnR>
                    <a:lnT cap="flat">
                      <a:noFill/>
                    </a:lnT>
                    <a:lnB>
                      <a:noFill/>
                    </a:lnB>
                    <a:lnTlToBr>
                      <a:noFill/>
                    </a:lnTlToBr>
                    <a:lnBlToTr>
                      <a:noFill/>
                    </a:lnBlToTr>
                    <a:no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08000"/>
                          </a:solidFill>
                          <a:effectLst/>
                          <a:latin typeface="Arial" panose="020B0604020202020204" pitchFamily="34" charset="0"/>
                        </a:rPr>
                        <a:t>Shares</a:t>
                      </a:r>
                    </a:p>
                  </a:txBody>
                  <a:tcPr marT="45708" marB="45708"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708" marB="45708"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08000"/>
                          </a:solidFill>
                          <a:effectLst/>
                          <a:latin typeface="Arial" panose="020B0604020202020204" pitchFamily="34" charset="0"/>
                        </a:rPr>
                        <a:t>2.61</a:t>
                      </a:r>
                    </a:p>
                  </a:txBody>
                  <a:tcPr marT="45708" marB="4570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a:t>
                      </a:r>
                    </a:p>
                  </a:txBody>
                  <a:tcPr marT="45708" marB="45708"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08000"/>
                          </a:solidFill>
                          <a:effectLst/>
                          <a:latin typeface="Arial" panose="020B0604020202020204" pitchFamily="34" charset="0"/>
                        </a:rPr>
                        <a:t>2.36</a:t>
                      </a:r>
                    </a:p>
                  </a:txBody>
                  <a:tcPr marT="45708" marB="4570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a:t>
                      </a:r>
                    </a:p>
                  </a:txBody>
                  <a:tcPr marT="45708" marB="45708"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08000"/>
                          </a:solidFill>
                          <a:effectLst/>
                          <a:latin typeface="Arial" panose="020B0604020202020204" pitchFamily="34" charset="0"/>
                        </a:rPr>
                        <a:t>2.15</a:t>
                      </a:r>
                    </a:p>
                  </a:txBody>
                  <a:tcPr marT="45708" marB="4570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a:t>
                      </a:r>
                    </a:p>
                  </a:txBody>
                  <a:tcPr marT="45708" marB="45708"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08000"/>
                          </a:solidFill>
                          <a:effectLst/>
                          <a:latin typeface="Arial" panose="020B0604020202020204" pitchFamily="34" charset="0"/>
                        </a:rPr>
                        <a:t>1.95</a:t>
                      </a:r>
                    </a:p>
                  </a:txBody>
                  <a:tcPr marT="45708" marB="4570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a:t>
                      </a:r>
                    </a:p>
                  </a:txBody>
                  <a:tcPr marT="45708" marB="45708"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08000"/>
                          </a:solidFill>
                          <a:effectLst/>
                          <a:latin typeface="Arial" panose="020B0604020202020204" pitchFamily="34" charset="0"/>
                        </a:rPr>
                        <a:t>1.77</a:t>
                      </a:r>
                    </a:p>
                  </a:txBody>
                  <a:tcPr marT="45708" marB="4570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a:t>
                      </a:r>
                    </a:p>
                  </a:txBody>
                  <a:tcPr marT="45708" marB="45708"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08000"/>
                          </a:solidFill>
                          <a:effectLst/>
                          <a:latin typeface="Arial" panose="020B0604020202020204" pitchFamily="34" charset="0"/>
                        </a:rPr>
                        <a:t>1.61</a:t>
                      </a:r>
                    </a:p>
                  </a:txBody>
                  <a:tcPr marT="45708" marB="4570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a:t>
                      </a:r>
                    </a:p>
                  </a:txBody>
                  <a:tcPr marT="45708" marB="45708"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08000"/>
                          </a:solidFill>
                          <a:effectLst/>
                          <a:latin typeface="Arial" panose="020B0604020202020204" pitchFamily="34" charset="0"/>
                        </a:rPr>
                        <a:t>1.46</a:t>
                      </a:r>
                    </a:p>
                  </a:txBody>
                  <a:tcPr marT="45708" marB="4570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a:t>
                      </a:r>
                    </a:p>
                  </a:txBody>
                  <a:tcPr marT="45708" marB="45708"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08000"/>
                          </a:solidFill>
                          <a:effectLst/>
                          <a:latin typeface="Arial" panose="020B0604020202020204" pitchFamily="34" charset="0"/>
                        </a:rPr>
                        <a:t>1.33</a:t>
                      </a:r>
                    </a:p>
                  </a:txBody>
                  <a:tcPr marT="45708" marB="4570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a:t>
                      </a:r>
                    </a:p>
                  </a:txBody>
                  <a:tcPr marT="45708" marB="45708"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08000"/>
                          </a:solidFill>
                          <a:effectLst/>
                          <a:latin typeface="Arial" panose="020B0604020202020204" pitchFamily="34" charset="0"/>
                        </a:rPr>
                        <a:t>1.21</a:t>
                      </a:r>
                    </a:p>
                  </a:txBody>
                  <a:tcPr marT="45708" marB="4570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a:t>
                      </a:r>
                    </a:p>
                  </a:txBody>
                  <a:tcPr marT="45708" marB="45708"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08000"/>
                          </a:solidFill>
                          <a:effectLst/>
                          <a:latin typeface="Arial" panose="020B0604020202020204" pitchFamily="34" charset="0"/>
                        </a:rPr>
                        <a:t>1.10</a:t>
                      </a:r>
                    </a:p>
                  </a:txBody>
                  <a:tcPr marT="45708" marB="45708"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a:t>
                      </a:r>
                    </a:p>
                  </a:txBody>
                  <a:tcPr marT="45708" marB="45708" horzOverflow="overflow">
                    <a:lnL cap="flat">
                      <a:noFill/>
                    </a:lnL>
                    <a:lnR>
                      <a:noFill/>
                    </a:lnR>
                    <a:lnT>
                      <a:noFill/>
                    </a:lnT>
                    <a:lnB cap="flat">
                      <a:noFill/>
                    </a:lnB>
                    <a:lnTlToBr>
                      <a:noFill/>
                    </a:lnTlToBr>
                    <a:lnBlToTr>
                      <a:noFill/>
                    </a:lnBlToTr>
                    <a:no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08000"/>
                          </a:solidFill>
                          <a:effectLst/>
                          <a:latin typeface="Arial" panose="020B0604020202020204" pitchFamily="34" charset="0"/>
                        </a:rPr>
                        <a:t>1.00</a:t>
                      </a:r>
                    </a:p>
                  </a:txBody>
                  <a:tcPr marT="45708" marB="45708"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379529" name="Group 649">
            <a:extLst>
              <a:ext uri="{FF2B5EF4-FFF2-40B4-BE49-F238E27FC236}">
                <a16:creationId xmlns:a16="http://schemas.microsoft.com/office/drawing/2014/main" id="{A169AA0E-F99B-43D3-939D-6A2C491BB74F}"/>
              </a:ext>
            </a:extLst>
          </p:cNvPr>
          <p:cNvGraphicFramePr>
            <a:graphicFrameLocks noGrp="1"/>
          </p:cNvGraphicFramePr>
          <p:nvPr/>
        </p:nvGraphicFramePr>
        <p:xfrm>
          <a:off x="5805488" y="1514475"/>
          <a:ext cx="919162" cy="4754592"/>
        </p:xfrm>
        <a:graphic>
          <a:graphicData uri="http://schemas.openxmlformats.org/drawingml/2006/table">
            <a:tbl>
              <a:tblPr/>
              <a:tblGrid>
                <a:gridCol w="919162">
                  <a:extLst>
                    <a:ext uri="{9D8B030D-6E8A-4147-A177-3AD203B41FA5}">
                      <a16:colId xmlns:a16="http://schemas.microsoft.com/office/drawing/2014/main" val="20000"/>
                    </a:ext>
                  </a:extLst>
                </a:gridCol>
              </a:tblGrid>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Rating</a:t>
                      </a:r>
                    </a:p>
                  </a:txBody>
                  <a:tcPr marT="45708" marB="45708"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5.0</a:t>
                      </a:r>
                    </a:p>
                  </a:txBody>
                  <a:tcPr marT="45708" marB="45708"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4.9</a:t>
                      </a:r>
                    </a:p>
                  </a:txBody>
                  <a:tcPr marT="45708" marB="45708"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4.8</a:t>
                      </a:r>
                    </a:p>
                  </a:txBody>
                  <a:tcPr marT="45708" marB="45708"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4.7</a:t>
                      </a:r>
                    </a:p>
                  </a:txBody>
                  <a:tcPr marT="45708" marB="45708"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4.6</a:t>
                      </a:r>
                    </a:p>
                  </a:txBody>
                  <a:tcPr marT="45708" marB="45708"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4.5</a:t>
                      </a:r>
                    </a:p>
                  </a:txBody>
                  <a:tcPr marT="45708" marB="45708"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4.4</a:t>
                      </a:r>
                    </a:p>
                  </a:txBody>
                  <a:tcPr marT="45708" marB="45708"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4.3</a:t>
                      </a:r>
                    </a:p>
                  </a:txBody>
                  <a:tcPr marT="45708" marB="45708"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4.2</a:t>
                      </a:r>
                    </a:p>
                  </a:txBody>
                  <a:tcPr marT="45708" marB="45708"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4.1</a:t>
                      </a:r>
                    </a:p>
                  </a:txBody>
                  <a:tcPr marT="45708" marB="45708"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9621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4.0</a:t>
                      </a:r>
                    </a:p>
                  </a:txBody>
                  <a:tcPr marT="45708" marB="45708"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grpSp>
        <p:nvGrpSpPr>
          <p:cNvPr id="379544" name="Group 664">
            <a:extLst>
              <a:ext uri="{FF2B5EF4-FFF2-40B4-BE49-F238E27FC236}">
                <a16:creationId xmlns:a16="http://schemas.microsoft.com/office/drawing/2014/main" id="{FDFD1616-80B2-4410-9D40-019DDBA9E39E}"/>
              </a:ext>
            </a:extLst>
          </p:cNvPr>
          <p:cNvGrpSpPr>
            <a:grpSpLocks/>
          </p:cNvGrpSpPr>
          <p:nvPr/>
        </p:nvGrpSpPr>
        <p:grpSpPr bwMode="auto">
          <a:xfrm>
            <a:off x="7981950" y="5556250"/>
            <a:ext cx="1004888" cy="584200"/>
            <a:chOff x="5028" y="3500"/>
            <a:chExt cx="633" cy="368"/>
          </a:xfrm>
        </p:grpSpPr>
        <p:sp>
          <p:nvSpPr>
            <p:cNvPr id="32815" name="Text Box 655">
              <a:extLst>
                <a:ext uri="{FF2B5EF4-FFF2-40B4-BE49-F238E27FC236}">
                  <a16:creationId xmlns:a16="http://schemas.microsoft.com/office/drawing/2014/main" id="{7FD68E36-E0B3-464E-B007-A420C4937D70}"/>
                </a:ext>
              </a:extLst>
            </p:cNvPr>
            <p:cNvSpPr txBox="1">
              <a:spLocks noChangeArrowheads="1"/>
            </p:cNvSpPr>
            <p:nvPr/>
          </p:nvSpPr>
          <p:spPr bwMode="auto">
            <a:xfrm>
              <a:off x="5214" y="3589"/>
              <a:ext cx="44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1600"/>
                <a:t>+10%</a:t>
              </a:r>
            </a:p>
          </p:txBody>
        </p:sp>
        <p:sp>
          <p:nvSpPr>
            <p:cNvPr id="32816" name="AutoShape 657">
              <a:extLst>
                <a:ext uri="{FF2B5EF4-FFF2-40B4-BE49-F238E27FC236}">
                  <a16:creationId xmlns:a16="http://schemas.microsoft.com/office/drawing/2014/main" id="{8BB15141-921F-4ACA-908B-711E50FE8585}"/>
                </a:ext>
              </a:extLst>
            </p:cNvPr>
            <p:cNvSpPr>
              <a:spLocks noChangeArrowheads="1"/>
            </p:cNvSpPr>
            <p:nvPr/>
          </p:nvSpPr>
          <p:spPr bwMode="auto">
            <a:xfrm rot="-5400000">
              <a:off x="4932" y="3596"/>
              <a:ext cx="368" cy="176"/>
            </a:xfrm>
            <a:prstGeom prst="curvedUpArrow">
              <a:avLst>
                <a:gd name="adj1" fmla="val 41818"/>
                <a:gd name="adj2" fmla="val 83636"/>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en-US" altLang="en-US"/>
            </a:p>
          </p:txBody>
        </p:sp>
      </p:grpSp>
      <p:grpSp>
        <p:nvGrpSpPr>
          <p:cNvPr id="379545" name="Group 665">
            <a:extLst>
              <a:ext uri="{FF2B5EF4-FFF2-40B4-BE49-F238E27FC236}">
                <a16:creationId xmlns:a16="http://schemas.microsoft.com/office/drawing/2014/main" id="{D2897D99-B0E7-4DA1-BE23-3B0309DBB80B}"/>
              </a:ext>
            </a:extLst>
          </p:cNvPr>
          <p:cNvGrpSpPr>
            <a:grpSpLocks/>
          </p:cNvGrpSpPr>
          <p:nvPr/>
        </p:nvGrpSpPr>
        <p:grpSpPr bwMode="auto">
          <a:xfrm>
            <a:off x="7970838" y="2751138"/>
            <a:ext cx="1004887" cy="584200"/>
            <a:chOff x="5021" y="1733"/>
            <a:chExt cx="633" cy="368"/>
          </a:xfrm>
        </p:grpSpPr>
        <p:sp>
          <p:nvSpPr>
            <p:cNvPr id="32813" name="Text Box 662">
              <a:extLst>
                <a:ext uri="{FF2B5EF4-FFF2-40B4-BE49-F238E27FC236}">
                  <a16:creationId xmlns:a16="http://schemas.microsoft.com/office/drawing/2014/main" id="{A7C355D5-7F8E-4A7C-B7EB-3AEC47A501E7}"/>
                </a:ext>
              </a:extLst>
            </p:cNvPr>
            <p:cNvSpPr txBox="1">
              <a:spLocks noChangeArrowheads="1"/>
            </p:cNvSpPr>
            <p:nvPr/>
          </p:nvSpPr>
          <p:spPr bwMode="auto">
            <a:xfrm>
              <a:off x="5207" y="1822"/>
              <a:ext cx="44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1600"/>
                <a:t>+10%</a:t>
              </a:r>
            </a:p>
          </p:txBody>
        </p:sp>
        <p:sp>
          <p:nvSpPr>
            <p:cNvPr id="32814" name="AutoShape 663">
              <a:extLst>
                <a:ext uri="{FF2B5EF4-FFF2-40B4-BE49-F238E27FC236}">
                  <a16:creationId xmlns:a16="http://schemas.microsoft.com/office/drawing/2014/main" id="{74C86377-4130-45C2-8763-2C01F07FE2AF}"/>
                </a:ext>
              </a:extLst>
            </p:cNvPr>
            <p:cNvSpPr>
              <a:spLocks noChangeArrowheads="1"/>
            </p:cNvSpPr>
            <p:nvPr/>
          </p:nvSpPr>
          <p:spPr bwMode="auto">
            <a:xfrm rot="-5400000">
              <a:off x="4925" y="1829"/>
              <a:ext cx="368" cy="176"/>
            </a:xfrm>
            <a:prstGeom prst="curvedUpArrow">
              <a:avLst>
                <a:gd name="adj1" fmla="val 41818"/>
                <a:gd name="adj2" fmla="val 83636"/>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en-US" altLang="en-US"/>
            </a:p>
          </p:txBody>
        </p:sp>
      </p:grpSp>
      <p:pic>
        <p:nvPicPr>
          <p:cNvPr id="3" name="Audio 2">
            <a:hlinkClick r:id="" action="ppaction://media"/>
            <a:extLst>
              <a:ext uri="{FF2B5EF4-FFF2-40B4-BE49-F238E27FC236}">
                <a16:creationId xmlns:a16="http://schemas.microsoft.com/office/drawing/2014/main" id="{DD308002-5126-42A5-AAE8-5594215FF9C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0413" y="6094413"/>
            <a:ext cx="609600" cy="609600"/>
          </a:xfrm>
          <a:prstGeom prst="rect">
            <a:avLst/>
          </a:prstGeom>
        </p:spPr>
      </p:pic>
      <p:sp>
        <p:nvSpPr>
          <p:cNvPr id="14"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5" name="Picture 22" descr="DCIPS_blue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81134754"/>
      </p:ext>
    </p:extLst>
  </p:cSld>
  <p:clrMapOvr>
    <a:masterClrMapping/>
  </p:clrMapOvr>
  <mc:AlternateContent xmlns:mc="http://schemas.openxmlformats.org/markup-compatibility/2006" xmlns:p14="http://schemas.microsoft.com/office/powerpoint/2010/main">
    <mc:Choice Requires="p14">
      <p:transition spd="slow" p14:dur="2000" advTm="26223"/>
    </mc:Choice>
    <mc:Fallback xmlns="">
      <p:transition spd="slow" advTm="26223"/>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A2CB3E1B-059B-4638-9470-8915232272A5}"/>
              </a:ext>
            </a:extLst>
          </p:cNvPr>
          <p:cNvSpPr>
            <a:spLocks noGrp="1" noChangeArrowheads="1"/>
          </p:cNvSpPr>
          <p:nvPr>
            <p:ph type="title"/>
          </p:nvPr>
        </p:nvSpPr>
        <p:spPr>
          <a:xfrm>
            <a:off x="2209800" y="409574"/>
            <a:ext cx="6400800" cy="868363"/>
          </a:xfrm>
        </p:spPr>
        <p:txBody>
          <a:bodyPr>
            <a:normAutofit/>
          </a:bodyPr>
          <a:lstStyle/>
          <a:p>
            <a:pPr algn="r"/>
            <a:r>
              <a:rPr lang="en-US" altLang="en-US" sz="3600" b="1" i="1" dirty="0">
                <a:solidFill>
                  <a:srgbClr val="002060"/>
                </a:solidFill>
                <a:latin typeface="Arial" panose="020B0604020202020204" pitchFamily="34" charset="0"/>
                <a:cs typeface="Arial" panose="020B0604020202020204" pitchFamily="34" charset="0"/>
              </a:rPr>
              <a:t>Calculate Bonus</a:t>
            </a:r>
          </a:p>
        </p:txBody>
      </p:sp>
      <p:graphicFrame>
        <p:nvGraphicFramePr>
          <p:cNvPr id="458880" name="Group 128">
            <a:extLst>
              <a:ext uri="{FF2B5EF4-FFF2-40B4-BE49-F238E27FC236}">
                <a16:creationId xmlns:a16="http://schemas.microsoft.com/office/drawing/2014/main" id="{E8914F75-F2E2-4A49-9373-0804504BB713}"/>
              </a:ext>
            </a:extLst>
          </p:cNvPr>
          <p:cNvGraphicFramePr>
            <a:graphicFrameLocks noGrp="1"/>
          </p:cNvGraphicFramePr>
          <p:nvPr/>
        </p:nvGraphicFramePr>
        <p:xfrm>
          <a:off x="411163" y="2252663"/>
          <a:ext cx="2341562" cy="2682876"/>
        </p:xfrm>
        <a:graphic>
          <a:graphicData uri="http://schemas.openxmlformats.org/drawingml/2006/table">
            <a:tbl>
              <a:tblPr/>
              <a:tblGrid>
                <a:gridCol w="979487">
                  <a:extLst>
                    <a:ext uri="{9D8B030D-6E8A-4147-A177-3AD203B41FA5}">
                      <a16:colId xmlns:a16="http://schemas.microsoft.com/office/drawing/2014/main" val="20000"/>
                    </a:ext>
                  </a:extLst>
                </a:gridCol>
                <a:gridCol w="1362075">
                  <a:extLst>
                    <a:ext uri="{9D8B030D-6E8A-4147-A177-3AD203B41FA5}">
                      <a16:colId xmlns:a16="http://schemas.microsoft.com/office/drawing/2014/main" val="20001"/>
                    </a:ext>
                  </a:extLst>
                </a:gridCol>
              </a:tblGrid>
              <a:tr h="701206">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l"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endParaRPr kumimoji="0" lang="en-US" altLang="en-US" sz="2000" b="0" i="0" u="none" strike="noStrike" cap="none" normalizeH="0" baseline="0" dirty="0">
                        <a:ln>
                          <a:noFill/>
                        </a:ln>
                        <a:solidFill>
                          <a:srgbClr val="081D54"/>
                        </a:solidFill>
                        <a:effectLst/>
                        <a:latin typeface="Arial" panose="020B0604020202020204" pitchFamily="34" charset="0"/>
                      </a:endParaRPr>
                    </a:p>
                  </a:txBody>
                  <a:tcPr marT="45731" marB="4573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81D54"/>
                          </a:solidFill>
                          <a:effectLst/>
                          <a:latin typeface="Arial" panose="020B0604020202020204" pitchFamily="34" charset="0"/>
                        </a:rPr>
                        <a:t>Base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81D54"/>
                          </a:solidFill>
                          <a:effectLst/>
                          <a:latin typeface="Arial" panose="020B0604020202020204" pitchFamily="34" charset="0"/>
                        </a:rPr>
                        <a:t>Salary</a:t>
                      </a:r>
                    </a:p>
                  </a:txBody>
                  <a:tcPr marT="45731" marB="4573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3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l"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Emp 1</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$95,000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3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l"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Emp 2</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$105,000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3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l"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Emp 3</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$40,000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33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l"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Emp 4</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$50,000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334">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1" i="0" u="none" strike="noStrike" cap="none" normalizeH="0" baseline="0" dirty="0">
                          <a:ln>
                            <a:noFill/>
                          </a:ln>
                          <a:solidFill>
                            <a:srgbClr val="081D54"/>
                          </a:solidFill>
                          <a:effectLst/>
                          <a:latin typeface="Arial" panose="020B0604020202020204" pitchFamily="34" charset="0"/>
                        </a:rPr>
                        <a:t>Total</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1" i="0" u="none" strike="noStrike" cap="none" normalizeH="0" baseline="0" dirty="0">
                          <a:ln>
                            <a:noFill/>
                          </a:ln>
                          <a:solidFill>
                            <a:srgbClr val="081D54"/>
                          </a:solidFill>
                          <a:effectLst/>
                          <a:latin typeface="Arial" panose="020B0604020202020204" pitchFamily="34" charset="0"/>
                        </a:rPr>
                        <a:t>$290,000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bl>
          </a:graphicData>
        </a:graphic>
      </p:graphicFrame>
      <p:graphicFrame>
        <p:nvGraphicFramePr>
          <p:cNvPr id="458891" name="Group 139">
            <a:extLst>
              <a:ext uri="{FF2B5EF4-FFF2-40B4-BE49-F238E27FC236}">
                <a16:creationId xmlns:a16="http://schemas.microsoft.com/office/drawing/2014/main" id="{2C79104A-F60F-493C-AE1F-C22F4A390B07}"/>
              </a:ext>
            </a:extLst>
          </p:cNvPr>
          <p:cNvGraphicFramePr>
            <a:graphicFrameLocks noGrp="1"/>
          </p:cNvGraphicFramePr>
          <p:nvPr/>
        </p:nvGraphicFramePr>
        <p:xfrm>
          <a:off x="3759200" y="2247900"/>
          <a:ext cx="1069975" cy="2686050"/>
        </p:xfrm>
        <a:graphic>
          <a:graphicData uri="http://schemas.openxmlformats.org/drawingml/2006/table">
            <a:tbl>
              <a:tblPr/>
              <a:tblGrid>
                <a:gridCol w="1069975">
                  <a:extLst>
                    <a:ext uri="{9D8B030D-6E8A-4147-A177-3AD203B41FA5}">
                      <a16:colId xmlns:a16="http://schemas.microsoft.com/office/drawing/2014/main" val="20000"/>
                    </a:ext>
                  </a:extLst>
                </a:gridCol>
              </a:tblGrid>
              <a:tr h="704850">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Bonus Shares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381000">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385763">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371475">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1.61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390525">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2.14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r h="381000">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endParaRPr kumimoji="0" lang="en-US" altLang="en-US" sz="2000" b="1" i="0" u="none" strike="noStrike" cap="none" normalizeH="0" baseline="0" dirty="0">
                        <a:ln>
                          <a:noFill/>
                        </a:ln>
                        <a:solidFill>
                          <a:srgbClr val="081D54"/>
                        </a:solidFill>
                        <a:effectLst/>
                        <a:latin typeface="Arial" panose="020B0604020202020204" pitchFamily="34" charset="0"/>
                      </a:endParaRPr>
                    </a:p>
                  </a:txBody>
                  <a:tcP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458892" name="Group 140">
            <a:extLst>
              <a:ext uri="{FF2B5EF4-FFF2-40B4-BE49-F238E27FC236}">
                <a16:creationId xmlns:a16="http://schemas.microsoft.com/office/drawing/2014/main" id="{EA4589D7-642F-4E69-8C77-DC4FA14F869F}"/>
              </a:ext>
            </a:extLst>
          </p:cNvPr>
          <p:cNvGraphicFramePr>
            <a:graphicFrameLocks noGrp="1"/>
          </p:cNvGraphicFramePr>
          <p:nvPr/>
        </p:nvGraphicFramePr>
        <p:xfrm>
          <a:off x="6419850" y="2247900"/>
          <a:ext cx="1384300" cy="2686050"/>
        </p:xfrm>
        <a:graphic>
          <a:graphicData uri="http://schemas.openxmlformats.org/drawingml/2006/table">
            <a:tbl>
              <a:tblPr/>
              <a:tblGrid>
                <a:gridCol w="1384300">
                  <a:extLst>
                    <a:ext uri="{9D8B030D-6E8A-4147-A177-3AD203B41FA5}">
                      <a16:colId xmlns:a16="http://schemas.microsoft.com/office/drawing/2014/main" val="20000"/>
                    </a:ext>
                  </a:extLst>
                </a:gridCol>
              </a:tblGrid>
              <a:tr h="704850">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Grade Midpoint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381000">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$100,000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385763">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$100,000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371475">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390525">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r h="381000">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endParaRPr kumimoji="0" lang="en-US" altLang="en-US" sz="2000" b="1" i="0" u="none" strike="noStrike" cap="none" normalizeH="0" baseline="0" dirty="0">
                        <a:ln>
                          <a:noFill/>
                        </a:ln>
                        <a:solidFill>
                          <a:srgbClr val="081D54"/>
                        </a:solidFill>
                        <a:effectLst/>
                        <a:latin typeface="Arial" panose="020B0604020202020204" pitchFamily="34" charset="0"/>
                      </a:endParaRPr>
                    </a:p>
                  </a:txBody>
                  <a:tcP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458901" name="Group 149">
            <a:extLst>
              <a:ext uri="{FF2B5EF4-FFF2-40B4-BE49-F238E27FC236}">
                <a16:creationId xmlns:a16="http://schemas.microsoft.com/office/drawing/2014/main" id="{CA401964-3D7B-4B53-BE97-8A818541B6D3}"/>
              </a:ext>
            </a:extLst>
          </p:cNvPr>
          <p:cNvGraphicFramePr>
            <a:graphicFrameLocks noGrp="1"/>
          </p:cNvGraphicFramePr>
          <p:nvPr/>
        </p:nvGraphicFramePr>
        <p:xfrm>
          <a:off x="7810500" y="2247900"/>
          <a:ext cx="1206500" cy="2686050"/>
        </p:xfrm>
        <a:graphic>
          <a:graphicData uri="http://schemas.openxmlformats.org/drawingml/2006/table">
            <a:tbl>
              <a:tblPr/>
              <a:tblGrid>
                <a:gridCol w="1206500">
                  <a:extLst>
                    <a:ext uri="{9D8B030D-6E8A-4147-A177-3AD203B41FA5}">
                      <a16:colId xmlns:a16="http://schemas.microsoft.com/office/drawing/2014/main" val="20000"/>
                    </a:ext>
                  </a:extLst>
                </a:gridCol>
              </a:tblGrid>
              <a:tr h="704850">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Bonus Amount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5763">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$1,816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$1,462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0525">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$1,943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1000">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1" i="0" u="none" strike="noStrike" cap="none" normalizeH="0" baseline="0" dirty="0">
                          <a:ln>
                            <a:noFill/>
                          </a:ln>
                          <a:solidFill>
                            <a:srgbClr val="081D54"/>
                          </a:solidFill>
                          <a:effectLst/>
                          <a:latin typeface="Arial" panose="020B0604020202020204" pitchFamily="34" charset="0"/>
                        </a:rPr>
                        <a:t>$5,220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bl>
          </a:graphicData>
        </a:graphic>
      </p:graphicFrame>
      <p:graphicFrame>
        <p:nvGraphicFramePr>
          <p:cNvPr id="458881" name="Group 129">
            <a:extLst>
              <a:ext uri="{FF2B5EF4-FFF2-40B4-BE49-F238E27FC236}">
                <a16:creationId xmlns:a16="http://schemas.microsoft.com/office/drawing/2014/main" id="{1DE15141-3E95-44F6-B784-5DCBDBF53608}"/>
              </a:ext>
            </a:extLst>
          </p:cNvPr>
          <p:cNvGraphicFramePr>
            <a:graphicFrameLocks noGrp="1"/>
          </p:cNvGraphicFramePr>
          <p:nvPr/>
        </p:nvGraphicFramePr>
        <p:xfrm>
          <a:off x="2752725" y="2247900"/>
          <a:ext cx="1000125" cy="2686050"/>
        </p:xfrm>
        <a:graphic>
          <a:graphicData uri="http://schemas.openxmlformats.org/drawingml/2006/table">
            <a:tbl>
              <a:tblPr/>
              <a:tblGrid>
                <a:gridCol w="1000125">
                  <a:extLst>
                    <a:ext uri="{9D8B030D-6E8A-4147-A177-3AD203B41FA5}">
                      <a16:colId xmlns:a16="http://schemas.microsoft.com/office/drawing/2014/main" val="20000"/>
                    </a:ext>
                  </a:extLst>
                </a:gridCol>
              </a:tblGrid>
              <a:tr h="704850">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Rating</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5763">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0525">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1000">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endParaRPr kumimoji="0" lang="en-US" altLang="en-US" sz="2000" b="1" i="0" u="none" strike="noStrike" cap="none" normalizeH="0" baseline="0" dirty="0">
                        <a:ln>
                          <a:noFill/>
                        </a:ln>
                        <a:solidFill>
                          <a:srgbClr val="081D54"/>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458852" name="Rectangle 100">
            <a:extLst>
              <a:ext uri="{FF2B5EF4-FFF2-40B4-BE49-F238E27FC236}">
                <a16:creationId xmlns:a16="http://schemas.microsoft.com/office/drawing/2014/main" id="{0D4A07D3-5AA3-4C7D-87CD-4358FBCC96F1}"/>
              </a:ext>
            </a:extLst>
          </p:cNvPr>
          <p:cNvSpPr>
            <a:spLocks noChangeArrowheads="1"/>
          </p:cNvSpPr>
          <p:nvPr/>
        </p:nvSpPr>
        <p:spPr bwMode="auto">
          <a:xfrm>
            <a:off x="417513" y="5345113"/>
            <a:ext cx="75215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44525"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85838"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27150"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68463"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25663"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82863"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40063"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97263"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pPr>
              <a:buFont typeface="Wingdings" panose="05000000000000000000" pitchFamily="2" charset="2"/>
              <a:buNone/>
            </a:pPr>
            <a:endParaRPr lang="en-US" altLang="en-US" sz="2000" b="0"/>
          </a:p>
        </p:txBody>
      </p:sp>
      <p:sp>
        <p:nvSpPr>
          <p:cNvPr id="458854" name="AutoShape 102">
            <a:extLst>
              <a:ext uri="{FF2B5EF4-FFF2-40B4-BE49-F238E27FC236}">
                <a16:creationId xmlns:a16="http://schemas.microsoft.com/office/drawing/2014/main" id="{6911975D-51E2-4934-9FC4-C87A604623E8}"/>
              </a:ext>
            </a:extLst>
          </p:cNvPr>
          <p:cNvSpPr>
            <a:spLocks noChangeArrowheads="1"/>
          </p:cNvSpPr>
          <p:nvPr/>
        </p:nvSpPr>
        <p:spPr bwMode="auto">
          <a:xfrm>
            <a:off x="3971925" y="1809750"/>
            <a:ext cx="1314450" cy="352425"/>
          </a:xfrm>
          <a:prstGeom prst="curvedDownArrow">
            <a:avLst>
              <a:gd name="adj1" fmla="val 74456"/>
              <a:gd name="adj2" fmla="val 149189"/>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en-US" altLang="en-US"/>
          </a:p>
        </p:txBody>
      </p:sp>
      <p:sp>
        <p:nvSpPr>
          <p:cNvPr id="458855" name="Text Box 103">
            <a:extLst>
              <a:ext uri="{FF2B5EF4-FFF2-40B4-BE49-F238E27FC236}">
                <a16:creationId xmlns:a16="http://schemas.microsoft.com/office/drawing/2014/main" id="{3259E4D8-72EE-4090-9C43-6C2AB10DD423}"/>
              </a:ext>
            </a:extLst>
          </p:cNvPr>
          <p:cNvSpPr txBox="1">
            <a:spLocks noChangeArrowheads="1"/>
          </p:cNvSpPr>
          <p:nvPr/>
        </p:nvSpPr>
        <p:spPr bwMode="auto">
          <a:xfrm>
            <a:off x="622300" y="1296988"/>
            <a:ext cx="7689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a:solidFill>
                  <a:srgbClr val="081D54"/>
                </a:solidFill>
              </a:rPr>
              <a:t>Number of Shares * Share Value * Midpoint = Bonus</a:t>
            </a:r>
          </a:p>
        </p:txBody>
      </p:sp>
      <p:graphicFrame>
        <p:nvGraphicFramePr>
          <p:cNvPr id="458898" name="Group 146">
            <a:extLst>
              <a:ext uri="{FF2B5EF4-FFF2-40B4-BE49-F238E27FC236}">
                <a16:creationId xmlns:a16="http://schemas.microsoft.com/office/drawing/2014/main" id="{244C1EB4-6394-4B5C-93CC-B062E923630F}"/>
              </a:ext>
            </a:extLst>
          </p:cNvPr>
          <p:cNvGraphicFramePr>
            <a:graphicFrameLocks noGrp="1"/>
          </p:cNvGraphicFramePr>
          <p:nvPr/>
        </p:nvGraphicFramePr>
        <p:xfrm>
          <a:off x="4835525" y="2247900"/>
          <a:ext cx="1582738" cy="2686050"/>
        </p:xfrm>
        <a:graphic>
          <a:graphicData uri="http://schemas.openxmlformats.org/drawingml/2006/table">
            <a:tbl>
              <a:tblPr/>
              <a:tblGrid>
                <a:gridCol w="1582738">
                  <a:extLst>
                    <a:ext uri="{9D8B030D-6E8A-4147-A177-3AD203B41FA5}">
                      <a16:colId xmlns:a16="http://schemas.microsoft.com/office/drawing/2014/main" val="20000"/>
                    </a:ext>
                  </a:extLst>
                </a:gridCol>
              </a:tblGrid>
              <a:tr h="704850">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Share Value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381000">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1.8156%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385763">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1.8156%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371475">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1.8156%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390525">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r>
                        <a:rPr kumimoji="0" lang="en-US" altLang="en-US" sz="2000" b="0" i="0" u="none" strike="noStrike" cap="none" normalizeH="0" baseline="0" dirty="0">
                          <a:ln>
                            <a:noFill/>
                          </a:ln>
                          <a:solidFill>
                            <a:srgbClr val="081D54"/>
                          </a:solidFill>
                          <a:effectLst/>
                          <a:latin typeface="Arial" panose="020B0604020202020204" pitchFamily="34" charset="0"/>
                        </a:rPr>
                        <a:t>1.8156%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r h="381000">
                <a:tc>
                  <a:txBody>
                    <a:bodyPr/>
                    <a:lstStyle>
                      <a:lvl1pPr algn="l" eaLnBrk="0" hangingPunct="0">
                        <a:spcBef>
                          <a:spcPct val="20000"/>
                        </a:spcBef>
                        <a:buSzPct val="90000"/>
                        <a:buFont typeface="Wingdings" panose="05000000000000000000" pitchFamily="2" charset="2"/>
                        <a:defRPr sz="2000">
                          <a:solidFill>
                            <a:srgbClr val="081D54"/>
                          </a:solidFill>
                          <a:latin typeface="Arial" panose="020B0604020202020204" pitchFamily="34" charset="0"/>
                        </a:defRPr>
                      </a:lvl1pPr>
                      <a:lvl2pPr marL="395288" algn="l" eaLnBrk="0" hangingPunct="0">
                        <a:lnSpc>
                          <a:spcPct val="90000"/>
                        </a:lnSpc>
                        <a:spcBef>
                          <a:spcPct val="30000"/>
                        </a:spcBef>
                        <a:buFont typeface="Univers" pitchFamily="34" charset="0"/>
                        <a:defRPr sz="2000">
                          <a:solidFill>
                            <a:srgbClr val="081D54"/>
                          </a:solidFill>
                          <a:latin typeface="Arial" panose="020B0604020202020204" pitchFamily="34" charset="0"/>
                        </a:defRPr>
                      </a:lvl2pPr>
                      <a:lvl3pPr marL="747713" algn="l" eaLnBrk="0" hangingPunct="0">
                        <a:lnSpc>
                          <a:spcPct val="90000"/>
                        </a:lnSpc>
                        <a:spcBef>
                          <a:spcPct val="20000"/>
                        </a:spcBef>
                        <a:buSzPct val="75000"/>
                        <a:buFont typeface="Wingdings 2" panose="05020102010507070707" pitchFamily="18" charset="2"/>
                        <a:defRPr i="1">
                          <a:solidFill>
                            <a:srgbClr val="081D54"/>
                          </a:solidFill>
                          <a:latin typeface="Arial" panose="020B0604020202020204" pitchFamily="34" charset="0"/>
                        </a:defRPr>
                      </a:lvl3pPr>
                      <a:lvl4pPr marL="1089025" algn="l" eaLnBrk="0" hangingPunct="0">
                        <a:spcBef>
                          <a:spcPct val="20000"/>
                        </a:spcBef>
                        <a:buSzPct val="80000"/>
                        <a:buFont typeface="Wingdings" panose="05000000000000000000" pitchFamily="2" charset="2"/>
                        <a:defRPr>
                          <a:solidFill>
                            <a:srgbClr val="081D54"/>
                          </a:solidFill>
                          <a:latin typeface="Arial Narrow" panose="020B0606020202030204" pitchFamily="34" charset="0"/>
                        </a:defRPr>
                      </a:lvl4pPr>
                      <a:lvl5pPr marL="1430338" algn="l" eaLnBrk="0" hangingPunct="0">
                        <a:spcBef>
                          <a:spcPct val="20000"/>
                        </a:spcBef>
                        <a:buFont typeface="Wingdings" panose="05000000000000000000" pitchFamily="2" charset="2"/>
                        <a:defRPr sz="1400" i="1">
                          <a:solidFill>
                            <a:srgbClr val="081D54"/>
                          </a:solidFill>
                          <a:latin typeface="Arial Narrow" panose="020B0606020202030204" pitchFamily="34" charset="0"/>
                        </a:defRPr>
                      </a:lvl5pPr>
                      <a:lvl6pPr marL="18875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6pPr>
                      <a:lvl7pPr marL="23447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7pPr>
                      <a:lvl8pPr marL="28019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8pPr>
                      <a:lvl9pPr marL="3259138" eaLnBrk="0" fontAlgn="base" hangingPunct="0">
                        <a:spcBef>
                          <a:spcPct val="20000"/>
                        </a:spcBef>
                        <a:spcAft>
                          <a:spcPct val="0"/>
                        </a:spcAft>
                        <a:buFont typeface="Wingdings" panose="05000000000000000000" pitchFamily="2" charset="2"/>
                        <a:defRPr sz="1400" i="1">
                          <a:solidFill>
                            <a:srgbClr val="081D54"/>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Tx/>
                        <a:buSzPct val="90000"/>
                        <a:buFont typeface="Wingdings" panose="05000000000000000000" pitchFamily="2" charset="2"/>
                        <a:buNone/>
                        <a:tabLst/>
                      </a:pPr>
                      <a:endParaRPr kumimoji="0" lang="en-US" altLang="en-US" sz="2000" b="1" i="0" u="none" strike="noStrike" cap="none" normalizeH="0" baseline="0" dirty="0">
                        <a:ln>
                          <a:noFill/>
                        </a:ln>
                        <a:solidFill>
                          <a:srgbClr val="081D54"/>
                        </a:solidFill>
                        <a:effectLst/>
                        <a:latin typeface="Arial" panose="020B0604020202020204" pitchFamily="34" charset="0"/>
                      </a:endParaRPr>
                    </a:p>
                  </a:txBody>
                  <a:tcP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58895" name="AutoShape 143">
            <a:extLst>
              <a:ext uri="{FF2B5EF4-FFF2-40B4-BE49-F238E27FC236}">
                <a16:creationId xmlns:a16="http://schemas.microsoft.com/office/drawing/2014/main" id="{01F46140-E6C3-4860-B155-DAA47C649F27}"/>
              </a:ext>
            </a:extLst>
          </p:cNvPr>
          <p:cNvSpPr>
            <a:spLocks noChangeArrowheads="1"/>
          </p:cNvSpPr>
          <p:nvPr/>
        </p:nvSpPr>
        <p:spPr bwMode="auto">
          <a:xfrm>
            <a:off x="5410200" y="1819275"/>
            <a:ext cx="1295400" cy="352425"/>
          </a:xfrm>
          <a:prstGeom prst="curvedDownArrow">
            <a:avLst>
              <a:gd name="adj1" fmla="val 73377"/>
              <a:gd name="adj2" fmla="val 14702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en-US" altLang="en-US"/>
          </a:p>
        </p:txBody>
      </p:sp>
      <p:sp>
        <p:nvSpPr>
          <p:cNvPr id="458896" name="AutoShape 144">
            <a:extLst>
              <a:ext uri="{FF2B5EF4-FFF2-40B4-BE49-F238E27FC236}">
                <a16:creationId xmlns:a16="http://schemas.microsoft.com/office/drawing/2014/main" id="{BC3B9A1D-8323-4605-AFCD-BF47A491AD70}"/>
              </a:ext>
            </a:extLst>
          </p:cNvPr>
          <p:cNvSpPr>
            <a:spLocks noChangeArrowheads="1"/>
          </p:cNvSpPr>
          <p:nvPr/>
        </p:nvSpPr>
        <p:spPr bwMode="auto">
          <a:xfrm>
            <a:off x="6829425" y="1838325"/>
            <a:ext cx="1371600" cy="352425"/>
          </a:xfrm>
          <a:prstGeom prst="curvedDownArrow">
            <a:avLst>
              <a:gd name="adj1" fmla="val 77694"/>
              <a:gd name="adj2" fmla="val 155676"/>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en-US" altLang="en-US"/>
          </a:p>
        </p:txBody>
      </p:sp>
      <p:sp>
        <p:nvSpPr>
          <p:cNvPr id="15" name="Rectangle 340">
            <a:extLst>
              <a:ext uri="{FF2B5EF4-FFF2-40B4-BE49-F238E27FC236}">
                <a16:creationId xmlns:a16="http://schemas.microsoft.com/office/drawing/2014/main" id="{4C3A8197-BA68-41D4-BD97-342D1F28667D}"/>
              </a:ext>
            </a:extLst>
          </p:cNvPr>
          <p:cNvSpPr>
            <a:spLocks noChangeArrowheads="1"/>
          </p:cNvSpPr>
          <p:nvPr/>
        </p:nvSpPr>
        <p:spPr bwMode="auto">
          <a:xfrm>
            <a:off x="661988" y="5364163"/>
            <a:ext cx="7032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0988" indent="-280988">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r>
              <a:rPr lang="en-US" altLang="en-US" sz="2200" b="0"/>
              <a:t> Bonus Budget = ($290,000 * 1.8%) = </a:t>
            </a:r>
            <a:r>
              <a:rPr lang="en-US" altLang="en-US" sz="2200"/>
              <a:t>$5,220</a:t>
            </a:r>
          </a:p>
        </p:txBody>
      </p:sp>
      <p:pic>
        <p:nvPicPr>
          <p:cNvPr id="2" name="Audio 1">
            <a:hlinkClick r:id="" action="ppaction://media"/>
            <a:extLst>
              <a:ext uri="{FF2B5EF4-FFF2-40B4-BE49-F238E27FC236}">
                <a16:creationId xmlns:a16="http://schemas.microsoft.com/office/drawing/2014/main" id="{D19CF21B-AE16-485C-AE27-68C67A0DF10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0413" y="6094413"/>
            <a:ext cx="609600" cy="609600"/>
          </a:xfrm>
          <a:prstGeom prst="rect">
            <a:avLst/>
          </a:prstGeom>
        </p:spPr>
      </p:pic>
      <p:sp>
        <p:nvSpPr>
          <p:cNvPr id="1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8" name="Picture 22" descr="DCIPS_blue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942283"/>
      </p:ext>
    </p:extLst>
  </p:cSld>
  <p:clrMapOvr>
    <a:masterClrMapping/>
  </p:clrMapOvr>
  <mc:AlternateContent xmlns:mc="http://schemas.openxmlformats.org/markup-compatibility/2006" xmlns:p14="http://schemas.microsoft.com/office/powerpoint/2010/main">
    <mc:Choice Requires="p14">
      <p:transition spd="slow" p14:dur="2000" advTm="24503"/>
    </mc:Choice>
    <mc:Fallback xmlns="">
      <p:transition spd="slow" advTm="24503"/>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1753503B-B9BF-4971-B777-8ED26A3AD2BB}"/>
              </a:ext>
            </a:extLst>
          </p:cNvPr>
          <p:cNvSpPr>
            <a:spLocks noChangeArrowheads="1"/>
          </p:cNvSpPr>
          <p:nvPr/>
        </p:nvSpPr>
        <p:spPr bwMode="auto">
          <a:xfrm>
            <a:off x="209550" y="4443413"/>
            <a:ext cx="87058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Pct val="90000"/>
              <a:buFontTx/>
              <a:buNone/>
              <a:tabLst/>
              <a:defRPr/>
            </a:pPr>
            <a:endParaRPr kumimoji="0" lang="en-US" alt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4100" name="Rectangle 2">
            <a:extLst>
              <a:ext uri="{FF2B5EF4-FFF2-40B4-BE49-F238E27FC236}">
                <a16:creationId xmlns:a16="http://schemas.microsoft.com/office/drawing/2014/main" id="{781CD62E-735B-44CA-AACF-D05E77B1B6F4}"/>
              </a:ext>
            </a:extLst>
          </p:cNvPr>
          <p:cNvSpPr>
            <a:spLocks noChangeArrowheads="1"/>
          </p:cNvSpPr>
          <p:nvPr/>
        </p:nvSpPr>
        <p:spPr bwMode="auto">
          <a:xfrm>
            <a:off x="612029" y="2668963"/>
            <a:ext cx="7900891"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To continue CWB training, view next presentation</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“Extracting CWB Data”</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6" name="Picture 22" descr="DCIPS_blue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Audio 1">
            <a:hlinkClick r:id="" action="ppaction://media"/>
            <a:extLst>
              <a:ext uri="{FF2B5EF4-FFF2-40B4-BE49-F238E27FC236}">
                <a16:creationId xmlns:a16="http://schemas.microsoft.com/office/drawing/2014/main" id="{895CB23E-F622-49E5-A1AF-2B0ACBFA71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10405793"/>
      </p:ext>
    </p:extLst>
  </p:cSld>
  <p:clrMapOvr>
    <a:masterClrMapping/>
  </p:clrMapOvr>
  <p:transition spd="slow" advTm="187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ags/tag2.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TotalTime>
  <Words>1035</Words>
  <Application>Microsoft Office PowerPoint</Application>
  <PresentationFormat>On-screen Show (4:3)</PresentationFormat>
  <Paragraphs>203</Paragraphs>
  <Slides>9</Slides>
  <Notes>9</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Univers</vt:lpstr>
      <vt:lpstr>Wingdings</vt:lpstr>
      <vt:lpstr>Wingdings 2</vt:lpstr>
      <vt:lpstr>Office Theme</vt:lpstr>
      <vt:lpstr>PowerPoint Presentation</vt:lpstr>
      <vt:lpstr>Bonus Algorithm Basics</vt:lpstr>
      <vt:lpstr>DCIPS Pay Pool Automation Bonus Algorithm </vt:lpstr>
      <vt:lpstr>DCIPS Pay Pool Automation Bonus Algorithm </vt:lpstr>
      <vt:lpstr>Bonus Algorithm Details</vt:lpstr>
      <vt:lpstr>Rating Threshold &amp; Share Increment</vt:lpstr>
      <vt:lpstr>Share Increment Example</vt:lpstr>
      <vt:lpstr>Calculate Bonus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Scott1</dc:creator>
  <cp:lastModifiedBy>Loper, Tammy L CTR OSD OUSD INTEL (USA)</cp:lastModifiedBy>
  <cp:revision>29</cp:revision>
  <cp:lastPrinted>2019-07-29T15:56:07Z</cp:lastPrinted>
  <dcterms:created xsi:type="dcterms:W3CDTF">2018-09-25T02:37:29Z</dcterms:created>
  <dcterms:modified xsi:type="dcterms:W3CDTF">2019-08-05T14:01:36Z</dcterms:modified>
</cp:coreProperties>
</file>